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6" r:id="rId2"/>
    <p:sldId id="270" r:id="rId3"/>
    <p:sldId id="269" r:id="rId4"/>
    <p:sldId id="268" r:id="rId5"/>
    <p:sldId id="267" r:id="rId6"/>
    <p:sldId id="273" r:id="rId7"/>
    <p:sldId id="272" r:id="rId8"/>
    <p:sldId id="276" r:id="rId9"/>
    <p:sldId id="275" r:id="rId10"/>
    <p:sldId id="274" r:id="rId11"/>
    <p:sldId id="278" r:id="rId12"/>
    <p:sldId id="277" r:id="rId13"/>
    <p:sldId id="281" r:id="rId14"/>
    <p:sldId id="279" r:id="rId15"/>
    <p:sldId id="259" r:id="rId16"/>
    <p:sldId id="285" r:id="rId17"/>
    <p:sldId id="283" r:id="rId18"/>
    <p:sldId id="284" r:id="rId19"/>
    <p:sldId id="286" r:id="rId20"/>
    <p:sldId id="264" r:id="rId21"/>
    <p:sldId id="282" r:id="rId22"/>
    <p:sldId id="287" r:id="rId2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01EDB1E3-3B7D-4E11-A036-75C561792E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DDEE956-1E2B-411C-95C5-F0960D860A4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B66AD52-C7B2-4B7E-8999-CE3E137D2360}" type="datetimeFigureOut">
              <a:rPr lang="nl-NL"/>
              <a:pPr>
                <a:defRPr/>
              </a:pPr>
              <a:t>11-2-2023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F1981FF6-8AAF-49DB-95C9-E75EEC6E485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7B22DF63-FF2A-406D-AA1E-5BF12158E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Tekststijl van het model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47C9D24-2534-491D-A158-83678172AF4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5447191-F131-499C-99EA-B80B98ACAC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63FE6C8-0610-4967-983D-5055E3AC9B7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92D0A4-1CAC-4C9E-B93A-7F365221F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BCB2-5814-49FC-94EC-0061243DB7DC}" type="datetimeFigureOut">
              <a:rPr lang="nl-NL"/>
              <a:pPr>
                <a:defRPr/>
              </a:pPr>
              <a:t>11-2-2023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5869B-D2ED-43E0-AF2C-90ACB4291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B7FD85D-F53C-479E-B6EB-99BC129FF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ABA9C-4227-4307-BF76-7C2D1A142E8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09680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CE3478-ADF9-4A22-83A0-83FADA937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6E87A-87F4-4C35-8AC3-F76C948F1FE5}" type="datetimeFigureOut">
              <a:rPr lang="nl-NL"/>
              <a:pPr>
                <a:defRPr/>
              </a:pPr>
              <a:t>11-2-2023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D307D6-CCCF-45BF-B9B8-317EF4902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7B3532-C157-4B9B-9EC1-77C9EAE75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3FE30-2EB3-4114-92A9-35BE2B96E0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966228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6EBEC9-A96C-4232-A381-55E71AF5A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8CC29-54F7-4E3B-9CCB-3D95CEEE43D6}" type="datetimeFigureOut">
              <a:rPr lang="nl-NL"/>
              <a:pPr>
                <a:defRPr/>
              </a:pPr>
              <a:t>11-2-2023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78443D-C952-4408-B13B-4419E379D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AB88FD-760C-4E6C-B191-07F40DE61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96035-4521-4306-9740-B59A1F8AC9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53516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204ACF-7D73-45F0-B0A5-3A605A260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6D82C-E331-4E03-AF7F-337AA3AA16EE}" type="datetimeFigureOut">
              <a:rPr lang="nl-NL"/>
              <a:pPr>
                <a:defRPr/>
              </a:pPr>
              <a:t>11-2-2023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59B4041-EC84-4FD2-B265-C85CA7A27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CDE551-1B40-4195-B380-0581F7B9E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B195B-77B1-48FE-882D-ADF0A752AF0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7964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56DCA3-4667-45D6-BC48-FCBDC1A91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5D395-B2DB-482E-AB96-A473B1178823}" type="datetimeFigureOut">
              <a:rPr lang="nl-NL"/>
              <a:pPr>
                <a:defRPr/>
              </a:pPr>
              <a:t>11-2-2023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0B99C6-63FF-48C1-82E1-81F4115A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1491BF-80C1-49FC-80F2-FA109464E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7DE9D-3534-4D11-9D53-D45E00671BE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823893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CD5DC0EF-2D4A-4DF4-959E-5A64E91FA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247F5-6E2C-4811-91E2-0B578C8D2FCB}" type="datetimeFigureOut">
              <a:rPr lang="nl-NL"/>
              <a:pPr>
                <a:defRPr/>
              </a:pPr>
              <a:t>11-2-2023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FA69FDF0-4AA9-4B4E-B70F-60A4FEA02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922E2E43-E722-4628-A033-982016E21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209B3-5EF8-4D45-B722-C3E41888D27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91535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10489F51-BB2C-4622-B52C-7027C0F22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F903E-AED2-4A15-B199-DA8E1F4B08E7}" type="datetimeFigureOut">
              <a:rPr lang="nl-NL"/>
              <a:pPr>
                <a:defRPr/>
              </a:pPr>
              <a:t>11-2-2023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F949A274-8CA8-46E1-9022-D7AE6B9D0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68CCCBBF-328D-45AB-AEA6-BF8999B8C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A7779-42F7-4D9A-AB0E-4F664C42987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535985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62C95441-7559-4135-9BBA-B90EB0D88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2E2E3-E9BE-412F-B208-64CB3ABDB880}" type="datetimeFigureOut">
              <a:rPr lang="nl-NL"/>
              <a:pPr>
                <a:defRPr/>
              </a:pPr>
              <a:t>11-2-2023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A33467C2-A84F-4CA8-9CA0-AAB2FB378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F91323A4-8A72-4143-93EA-D287BA172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7C588-C568-474D-894A-A06443D5B9F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315320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85873282-39CB-4480-B61F-FAB3E5F26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71CAE-841B-454C-89EE-A33F33BB4091}" type="datetimeFigureOut">
              <a:rPr lang="nl-NL"/>
              <a:pPr>
                <a:defRPr/>
              </a:pPr>
              <a:t>11-2-2023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6DF05ACB-692C-4F54-A794-4267C6D88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D57633DA-2DC6-4819-9E50-97D026BF8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5DFC4-66E3-472B-A731-B62DF5B06D1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17963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D6B772D0-BF4D-4608-B597-221F7F7B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BAECA-09F3-4A59-995E-F3D94E757542}" type="datetimeFigureOut">
              <a:rPr lang="nl-NL"/>
              <a:pPr>
                <a:defRPr/>
              </a:pPr>
              <a:t>11-2-2023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394F1828-AD75-415D-979A-8F0A655CC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377F97BC-4C37-463F-AFCB-DED9502D4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C3349-5804-4E81-8EEC-311576770F5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04203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13E01EAB-E00B-4D31-A7E9-60407EB74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83F05-7574-45BE-B0F8-2E281615C776}" type="datetimeFigureOut">
              <a:rPr lang="nl-NL"/>
              <a:pPr>
                <a:defRPr/>
              </a:pPr>
              <a:t>11-2-2023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6F4DB046-33E0-4198-AFA5-3CEA2BAC9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D56A6C1-60E7-4BD2-983F-6761AEB64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506B1-F6FD-4931-A64B-B27E168BE06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194731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19ECC8BC-2B0D-48B5-B60C-43150C5ED5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F0050D32-6FDB-44BF-9CB1-230E7113C6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DEDBA1-2634-4AD2-A8D5-AA8BC27436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44A6E0-6334-4520-AEA6-417949C273C2}" type="datetimeFigureOut">
              <a:rPr lang="nl-NL"/>
              <a:pPr>
                <a:defRPr/>
              </a:pPr>
              <a:t>11-2-2023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3666C4-30DE-4363-A676-E6EE1496F8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A3C3418-F703-499D-B036-6A7168430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8C47868-9A12-42F1-9123-368ED2A436D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phet.colorado.edu/sims/html/molarity/latest/molarity_nl.html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3">
            <a:extLst>
              <a:ext uri="{FF2B5EF4-FFF2-40B4-BE49-F238E27FC236}">
                <a16:creationId xmlns:a16="http://schemas.microsoft.com/office/drawing/2014/main" id="{9EBF5E82-91B1-4E42-BCCA-01336070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198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endParaRPr lang="nl-NL" altLang="nl-NL" sz="2400" dirty="0"/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baseline="-25000" dirty="0"/>
              <a:t>  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2457969265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3">
            <a:extLst>
              <a:ext uri="{FF2B5EF4-FFF2-40B4-BE49-F238E27FC236}">
                <a16:creationId xmlns:a16="http://schemas.microsoft.com/office/drawing/2014/main" id="{9EBF5E82-91B1-4E42-BCCA-01336070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641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r>
              <a:rPr lang="nl-NL" altLang="nl-NL" sz="2400" dirty="0"/>
              <a:t>Het aantal mol opgeloste stof per liter oplossing.</a:t>
            </a:r>
          </a:p>
          <a:p>
            <a:endParaRPr lang="nl-NL" altLang="nl-NL" sz="2400" dirty="0"/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>
                <a:solidFill>
                  <a:schemeClr val="bg1">
                    <a:lumMod val="50000"/>
                  </a:schemeClr>
                </a:solidFill>
              </a:rPr>
              <a:t>Suiker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oplossen: 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(s)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nl-NL" altLang="nl-NL" sz="2800" dirty="0">
                <a:solidFill>
                  <a:schemeClr val="bg1">
                    <a:lumMod val="50000"/>
                  </a:schemeClr>
                </a:solidFill>
              </a:rPr>
              <a:t>→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(aq)</a:t>
            </a:r>
          </a:p>
          <a:p>
            <a:endParaRPr lang="nl-NL" altLang="nl-NL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3,00 mol suiker opgelost in 1,00 L oplossing.    </a:t>
            </a:r>
          </a:p>
          <a:p>
            <a:endParaRPr lang="nl-NL" altLang="nl-NL" sz="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Notatie:    3,00 M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           	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[C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] = 3,00 mol/L</a:t>
            </a:r>
          </a:p>
          <a:p>
            <a:endParaRPr lang="nl-NL" altLang="nl-NL" sz="2400" baseline="-25000" dirty="0">
              <a:solidFill>
                <a:schemeClr val="bg1">
                  <a:lumMod val="50000"/>
                </a:schemeClr>
              </a:solidFill>
            </a:endParaRPr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/>
              <a:t>Zout</a:t>
            </a:r>
            <a:r>
              <a:rPr lang="nl-NL" altLang="nl-NL" sz="2400" dirty="0"/>
              <a:t> oplossen:              </a:t>
            </a:r>
            <a:r>
              <a:rPr lang="nl-NL" altLang="nl-NL" sz="800" dirty="0"/>
              <a:t>  </a:t>
            </a:r>
            <a:r>
              <a:rPr lang="nl-NL" altLang="nl-NL" sz="2400" dirty="0"/>
              <a:t>NaCl </a:t>
            </a:r>
            <a:r>
              <a:rPr lang="nl-NL" altLang="nl-NL" dirty="0"/>
              <a:t>(s)    </a:t>
            </a:r>
            <a:r>
              <a:rPr lang="nl-NL" altLang="nl-NL" sz="2400" dirty="0"/>
              <a:t>→    Na</a:t>
            </a:r>
            <a:r>
              <a:rPr lang="nl-NL" altLang="nl-NL" sz="2400" baseline="46000" dirty="0"/>
              <a:t>+</a:t>
            </a:r>
            <a:r>
              <a:rPr lang="nl-NL" altLang="nl-NL" sz="2400" dirty="0"/>
              <a:t> </a:t>
            </a:r>
            <a:r>
              <a:rPr lang="nl-NL" altLang="nl-NL" dirty="0"/>
              <a:t>(aq)  </a:t>
            </a:r>
            <a:r>
              <a:rPr lang="nl-NL" altLang="nl-NL" sz="2400" dirty="0"/>
              <a:t>+  Cl</a:t>
            </a:r>
            <a:r>
              <a:rPr lang="nl-NL" altLang="nl-NL" sz="2400" baseline="46000" dirty="0"/>
              <a:t>-</a:t>
            </a:r>
            <a:r>
              <a:rPr lang="nl-NL" altLang="nl-NL" dirty="0"/>
              <a:t>(aq)</a:t>
            </a:r>
          </a:p>
          <a:p>
            <a:endParaRPr lang="nl-NL" altLang="nl-NL" sz="2400" dirty="0"/>
          </a:p>
          <a:p>
            <a:r>
              <a:rPr lang="nl-NL" altLang="nl-NL" sz="2400" dirty="0"/>
              <a:t>  </a:t>
            </a:r>
            <a:r>
              <a:rPr lang="nl-NL" altLang="nl-NL" sz="2400" dirty="0">
                <a:solidFill>
                  <a:srgbClr val="FF0000"/>
                </a:solidFill>
              </a:rPr>
              <a:t>3,00 mol zout opgelost in 1,00 L oplossing.    </a:t>
            </a:r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baseline="-25000" dirty="0"/>
              <a:t>  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49750323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3">
            <a:extLst>
              <a:ext uri="{FF2B5EF4-FFF2-40B4-BE49-F238E27FC236}">
                <a16:creationId xmlns:a16="http://schemas.microsoft.com/office/drawing/2014/main" id="{9EBF5E82-91B1-4E42-BCCA-01336070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641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r>
              <a:rPr lang="nl-NL" altLang="nl-NL" sz="2400" dirty="0"/>
              <a:t>Het aantal mol opgeloste stof per liter oplossing.</a:t>
            </a:r>
          </a:p>
          <a:p>
            <a:endParaRPr lang="nl-NL" altLang="nl-NL" sz="2400" dirty="0"/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>
                <a:solidFill>
                  <a:schemeClr val="bg1">
                    <a:lumMod val="50000"/>
                  </a:schemeClr>
                </a:solidFill>
              </a:rPr>
              <a:t>Suiker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oplossen: 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(s)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nl-NL" altLang="nl-NL" sz="2800" dirty="0">
                <a:solidFill>
                  <a:schemeClr val="bg1">
                    <a:lumMod val="50000"/>
                  </a:schemeClr>
                </a:solidFill>
              </a:rPr>
              <a:t>→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(aq)</a:t>
            </a:r>
          </a:p>
          <a:p>
            <a:endParaRPr lang="nl-NL" altLang="nl-NL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3,00 mol suiker opgelost in 1,00 L oplossing.    </a:t>
            </a:r>
          </a:p>
          <a:p>
            <a:endParaRPr lang="nl-NL" altLang="nl-NL" sz="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Notatie:    3,00 M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           	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[C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] = 3,00 mol/L</a:t>
            </a:r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/>
              <a:t>Zout</a:t>
            </a:r>
            <a:r>
              <a:rPr lang="nl-NL" altLang="nl-NL" sz="2400" dirty="0"/>
              <a:t> oplossen:              </a:t>
            </a:r>
            <a:r>
              <a:rPr lang="nl-NL" altLang="nl-NL" sz="800" dirty="0"/>
              <a:t>  </a:t>
            </a:r>
            <a:r>
              <a:rPr lang="nl-NL" altLang="nl-NL" sz="2400" dirty="0"/>
              <a:t>NaCl </a:t>
            </a:r>
            <a:r>
              <a:rPr lang="nl-NL" altLang="nl-NL" dirty="0"/>
              <a:t>(s)    </a:t>
            </a:r>
            <a:r>
              <a:rPr lang="nl-NL" altLang="nl-NL" sz="2400" dirty="0"/>
              <a:t>→    Na</a:t>
            </a:r>
            <a:r>
              <a:rPr lang="nl-NL" altLang="nl-NL" sz="2400" baseline="46000" dirty="0"/>
              <a:t>+</a:t>
            </a:r>
            <a:r>
              <a:rPr lang="nl-NL" altLang="nl-NL" sz="2400" dirty="0"/>
              <a:t> </a:t>
            </a:r>
            <a:r>
              <a:rPr lang="nl-NL" altLang="nl-NL" dirty="0"/>
              <a:t>(aq)  </a:t>
            </a:r>
            <a:r>
              <a:rPr lang="nl-NL" altLang="nl-NL" sz="2400" dirty="0"/>
              <a:t>+  Cl</a:t>
            </a:r>
            <a:r>
              <a:rPr lang="nl-NL" altLang="nl-NL" sz="2400" baseline="46000" dirty="0"/>
              <a:t>-</a:t>
            </a:r>
            <a:r>
              <a:rPr lang="nl-NL" altLang="nl-NL" dirty="0"/>
              <a:t>(aq)</a:t>
            </a:r>
          </a:p>
          <a:p>
            <a:endParaRPr lang="nl-NL" altLang="nl-NL" sz="2400" dirty="0"/>
          </a:p>
          <a:p>
            <a:r>
              <a:rPr lang="nl-NL" altLang="nl-NL" sz="2400" dirty="0"/>
              <a:t>  3,00 mol suiker opgelost in 1,00 L oplossing.    </a:t>
            </a:r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r>
              <a:rPr lang="nl-NL" altLang="nl-NL" sz="2400" dirty="0">
                <a:solidFill>
                  <a:srgbClr val="FF0000"/>
                </a:solidFill>
              </a:rPr>
              <a:t>Notatie:    3,00 M NaCl</a:t>
            </a:r>
            <a:r>
              <a:rPr lang="nl-NL" altLang="nl-NL" sz="2400" baseline="-25000" dirty="0">
                <a:solidFill>
                  <a:srgbClr val="FF0000"/>
                </a:solidFill>
              </a:rPr>
              <a:t>                       </a:t>
            </a:r>
            <a:r>
              <a:rPr lang="nl-NL" altLang="nl-NL" sz="2400" baseline="-25000" dirty="0"/>
              <a:t>	</a:t>
            </a:r>
            <a:endParaRPr lang="nl-NL" altLang="nl-NL" sz="2400" dirty="0"/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baseline="-25000" dirty="0"/>
              <a:t>  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7805673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3">
            <a:extLst>
              <a:ext uri="{FF2B5EF4-FFF2-40B4-BE49-F238E27FC236}">
                <a16:creationId xmlns:a16="http://schemas.microsoft.com/office/drawing/2014/main" id="{9EBF5E82-91B1-4E42-BCCA-01336070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703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r>
              <a:rPr lang="nl-NL" altLang="nl-NL" sz="2400" dirty="0"/>
              <a:t>Het aantal mol opgeloste stof per liter oplossing.</a:t>
            </a:r>
          </a:p>
          <a:p>
            <a:endParaRPr lang="nl-NL" altLang="nl-NL" sz="2400" dirty="0"/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>
                <a:solidFill>
                  <a:schemeClr val="bg1">
                    <a:lumMod val="50000"/>
                  </a:schemeClr>
                </a:solidFill>
              </a:rPr>
              <a:t>Suiker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oplossen: 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(s)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nl-NL" altLang="nl-NL" sz="2800" dirty="0">
                <a:solidFill>
                  <a:schemeClr val="bg1">
                    <a:lumMod val="50000"/>
                  </a:schemeClr>
                </a:solidFill>
              </a:rPr>
              <a:t>→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(aq)</a:t>
            </a:r>
          </a:p>
          <a:p>
            <a:endParaRPr lang="nl-NL" altLang="nl-NL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3,00 mol suiker opgelost in 1,00 L oplossing.    </a:t>
            </a:r>
          </a:p>
          <a:p>
            <a:endParaRPr lang="nl-NL" altLang="nl-NL" sz="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Notatie:    3,00 M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           	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[C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] = 3,00 mol/L</a:t>
            </a:r>
          </a:p>
          <a:p>
            <a:endParaRPr lang="nl-NL" altLang="nl-NL" sz="2400" baseline="-25000" dirty="0">
              <a:solidFill>
                <a:schemeClr val="bg1">
                  <a:lumMod val="50000"/>
                </a:schemeClr>
              </a:solidFill>
            </a:endParaRPr>
          </a:p>
          <a:p>
            <a:endParaRPr lang="nl-NL" altLang="nl-NL" sz="2400" baseline="-25000" dirty="0">
              <a:solidFill>
                <a:schemeClr val="bg1">
                  <a:lumMod val="50000"/>
                </a:schemeClr>
              </a:solidFill>
            </a:endParaRPr>
          </a:p>
          <a:p>
            <a:endParaRPr lang="nl-NL" altLang="nl-NL" sz="2400" baseline="-250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/>
              <a:t>Zout</a:t>
            </a:r>
            <a:r>
              <a:rPr lang="nl-NL" altLang="nl-NL" sz="2400" dirty="0"/>
              <a:t> oplossen:              </a:t>
            </a:r>
            <a:r>
              <a:rPr lang="nl-NL" altLang="nl-NL" sz="800" dirty="0"/>
              <a:t>  </a:t>
            </a:r>
            <a:r>
              <a:rPr lang="nl-NL" altLang="nl-NL" sz="2400" dirty="0"/>
              <a:t>NaCl </a:t>
            </a:r>
            <a:r>
              <a:rPr lang="nl-NL" altLang="nl-NL" dirty="0"/>
              <a:t>(s)    </a:t>
            </a:r>
            <a:r>
              <a:rPr lang="nl-NL" altLang="nl-NL" sz="2400" dirty="0"/>
              <a:t>→    Na</a:t>
            </a:r>
            <a:r>
              <a:rPr lang="nl-NL" altLang="nl-NL" sz="2400" baseline="46000" dirty="0"/>
              <a:t>+</a:t>
            </a:r>
            <a:r>
              <a:rPr lang="nl-NL" altLang="nl-NL" sz="2400" dirty="0"/>
              <a:t> </a:t>
            </a:r>
            <a:r>
              <a:rPr lang="nl-NL" altLang="nl-NL" dirty="0"/>
              <a:t>(aq)  </a:t>
            </a:r>
            <a:r>
              <a:rPr lang="nl-NL" altLang="nl-NL" sz="2400" dirty="0"/>
              <a:t>+  Cl</a:t>
            </a:r>
            <a:r>
              <a:rPr lang="nl-NL" altLang="nl-NL" sz="2400" baseline="46000" dirty="0"/>
              <a:t>-</a:t>
            </a:r>
            <a:r>
              <a:rPr lang="nl-NL" altLang="nl-NL" dirty="0"/>
              <a:t>(aq)</a:t>
            </a:r>
          </a:p>
          <a:p>
            <a:endParaRPr lang="nl-NL" altLang="nl-NL" sz="2400" dirty="0"/>
          </a:p>
          <a:p>
            <a:r>
              <a:rPr lang="nl-NL" altLang="nl-NL" sz="2400" dirty="0"/>
              <a:t>  3,00 mol suiker opgelost in 1,00 L oplossing.    </a:t>
            </a:r>
          </a:p>
          <a:p>
            <a:endParaRPr lang="nl-NL" altLang="nl-NL" sz="800" dirty="0"/>
          </a:p>
          <a:p>
            <a:r>
              <a:rPr lang="nl-NL" altLang="nl-NL" sz="2400" dirty="0"/>
              <a:t>  Notatie:    3,00 M NaCl</a:t>
            </a:r>
            <a:r>
              <a:rPr lang="nl-NL" altLang="nl-NL" sz="2400" baseline="-25000" dirty="0"/>
              <a:t>                       	</a:t>
            </a:r>
            <a:r>
              <a:rPr lang="nl-NL" altLang="nl-NL" sz="2400" dirty="0">
                <a:solidFill>
                  <a:srgbClr val="FF0000"/>
                </a:solidFill>
              </a:rPr>
              <a:t>[NaCl] = 3,00 mol/L</a:t>
            </a:r>
          </a:p>
          <a:p>
            <a:endParaRPr lang="nl-NL" altLang="nl-NL" sz="2400" baseline="-25000" dirty="0"/>
          </a:p>
          <a:p>
            <a:r>
              <a:rPr lang="nl-NL" altLang="nl-NL" sz="2400" dirty="0"/>
              <a:t>					</a:t>
            </a:r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baseline="-25000" dirty="0"/>
              <a:t>  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13251228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3">
            <a:extLst>
              <a:ext uri="{FF2B5EF4-FFF2-40B4-BE49-F238E27FC236}">
                <a16:creationId xmlns:a16="http://schemas.microsoft.com/office/drawing/2014/main" id="{9EBF5E82-91B1-4E42-BCCA-01336070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703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r>
              <a:rPr lang="nl-NL" altLang="nl-NL" sz="2400" dirty="0"/>
              <a:t>Het aantal mol opgeloste stof per liter oplossing.</a:t>
            </a:r>
          </a:p>
          <a:p>
            <a:endParaRPr lang="nl-NL" altLang="nl-NL" sz="2400" dirty="0"/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>
                <a:solidFill>
                  <a:schemeClr val="bg1">
                    <a:lumMod val="50000"/>
                  </a:schemeClr>
                </a:solidFill>
              </a:rPr>
              <a:t>Suiker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oplossen: 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(s)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nl-NL" altLang="nl-NL" sz="2800" dirty="0">
                <a:solidFill>
                  <a:schemeClr val="bg1">
                    <a:lumMod val="50000"/>
                  </a:schemeClr>
                </a:solidFill>
              </a:rPr>
              <a:t>→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(aq)</a:t>
            </a:r>
          </a:p>
          <a:p>
            <a:endParaRPr lang="nl-NL" altLang="nl-NL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3,00 mol suiker opgelost in 1,00 L oplossing.    </a:t>
            </a:r>
          </a:p>
          <a:p>
            <a:endParaRPr lang="nl-NL" altLang="nl-NL" sz="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Notatie:    3,00 M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           	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[C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] = 3,00 mol/L</a:t>
            </a:r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/>
              <a:t>Zout</a:t>
            </a:r>
            <a:r>
              <a:rPr lang="nl-NL" altLang="nl-NL" sz="2400" dirty="0"/>
              <a:t> oplossen:              </a:t>
            </a:r>
            <a:r>
              <a:rPr lang="nl-NL" altLang="nl-NL" sz="800" dirty="0"/>
              <a:t>  </a:t>
            </a:r>
            <a:r>
              <a:rPr lang="nl-NL" altLang="nl-NL" sz="2400" dirty="0"/>
              <a:t>NaCl </a:t>
            </a:r>
            <a:r>
              <a:rPr lang="nl-NL" altLang="nl-NL" dirty="0"/>
              <a:t>(s)    </a:t>
            </a:r>
            <a:r>
              <a:rPr lang="nl-NL" altLang="nl-NL" sz="2400" dirty="0"/>
              <a:t>→    Na</a:t>
            </a:r>
            <a:r>
              <a:rPr lang="nl-NL" altLang="nl-NL" sz="2400" baseline="46000" dirty="0"/>
              <a:t>+</a:t>
            </a:r>
            <a:r>
              <a:rPr lang="nl-NL" altLang="nl-NL" sz="2400" dirty="0"/>
              <a:t> </a:t>
            </a:r>
            <a:r>
              <a:rPr lang="nl-NL" altLang="nl-NL" dirty="0"/>
              <a:t>(aq)  </a:t>
            </a:r>
            <a:r>
              <a:rPr lang="nl-NL" altLang="nl-NL" sz="2400" dirty="0"/>
              <a:t>+  Cl</a:t>
            </a:r>
            <a:r>
              <a:rPr lang="nl-NL" altLang="nl-NL" sz="2400" baseline="46000" dirty="0"/>
              <a:t>-</a:t>
            </a:r>
            <a:r>
              <a:rPr lang="nl-NL" altLang="nl-NL" dirty="0"/>
              <a:t>(aq)</a:t>
            </a:r>
          </a:p>
          <a:p>
            <a:endParaRPr lang="nl-NL" altLang="nl-NL" sz="2400" dirty="0"/>
          </a:p>
          <a:p>
            <a:r>
              <a:rPr lang="nl-NL" altLang="nl-NL" sz="2400" dirty="0"/>
              <a:t>  3,00 mol suiker opgelost in 1,00 L oplossing.    </a:t>
            </a:r>
          </a:p>
          <a:p>
            <a:endParaRPr lang="nl-NL" altLang="nl-NL" sz="800" dirty="0"/>
          </a:p>
          <a:p>
            <a:r>
              <a:rPr lang="nl-NL" altLang="nl-NL" sz="2400" dirty="0"/>
              <a:t>  Notatie:    3,00 M NaCl</a:t>
            </a:r>
            <a:r>
              <a:rPr lang="nl-NL" altLang="nl-NL" sz="2400" baseline="-25000" dirty="0"/>
              <a:t>                       	</a:t>
            </a:r>
            <a:r>
              <a:rPr lang="nl-NL" altLang="nl-NL" sz="2400" dirty="0"/>
              <a:t>[NaCl] = 3,00 mol/L</a:t>
            </a:r>
          </a:p>
          <a:p>
            <a:endParaRPr lang="nl-NL" altLang="nl-NL" sz="2400" baseline="-25000" dirty="0"/>
          </a:p>
          <a:p>
            <a:r>
              <a:rPr lang="nl-NL" altLang="nl-NL" sz="2400" dirty="0"/>
              <a:t>					</a:t>
            </a:r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baseline="-25000" dirty="0"/>
              <a:t>  </a:t>
            </a:r>
            <a:endParaRPr lang="nl-NL" altLang="nl-NL" sz="2400" dirty="0"/>
          </a:p>
        </p:txBody>
      </p:sp>
      <p:sp>
        <p:nvSpPr>
          <p:cNvPr id="2" name="Vermenigvuldigingsteken 1">
            <a:extLst>
              <a:ext uri="{FF2B5EF4-FFF2-40B4-BE49-F238E27FC236}">
                <a16:creationId xmlns:a16="http://schemas.microsoft.com/office/drawing/2014/main" id="{5834FDAF-9852-43E4-BA5E-C000FFF66389}"/>
              </a:ext>
            </a:extLst>
          </p:cNvPr>
          <p:cNvSpPr/>
          <p:nvPr/>
        </p:nvSpPr>
        <p:spPr>
          <a:xfrm>
            <a:off x="5364088" y="5085184"/>
            <a:ext cx="914400" cy="914400"/>
          </a:xfrm>
          <a:prstGeom prst="mathMultiply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78648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3">
            <a:extLst>
              <a:ext uri="{FF2B5EF4-FFF2-40B4-BE49-F238E27FC236}">
                <a16:creationId xmlns:a16="http://schemas.microsoft.com/office/drawing/2014/main" id="{9EBF5E82-91B1-4E42-BCCA-01336070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654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r>
              <a:rPr lang="nl-NL" altLang="nl-NL" sz="2400" dirty="0"/>
              <a:t>Het aantal mol opgeloste stof per liter oplossing.</a:t>
            </a:r>
          </a:p>
          <a:p>
            <a:endParaRPr lang="nl-NL" altLang="nl-NL" sz="2400" dirty="0"/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>
                <a:solidFill>
                  <a:schemeClr val="bg1">
                    <a:lumMod val="50000"/>
                  </a:schemeClr>
                </a:solidFill>
              </a:rPr>
              <a:t>Suiker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oplossen: 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(s)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nl-NL" altLang="nl-NL" sz="2800" dirty="0">
                <a:solidFill>
                  <a:schemeClr val="bg1">
                    <a:lumMod val="50000"/>
                  </a:schemeClr>
                </a:solidFill>
              </a:rPr>
              <a:t>→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(aq)</a:t>
            </a:r>
          </a:p>
          <a:p>
            <a:endParaRPr lang="nl-NL" altLang="nl-NL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3,00 mol suiker opgelost in 1,00 L oplossing.    </a:t>
            </a:r>
          </a:p>
          <a:p>
            <a:endParaRPr lang="nl-NL" altLang="nl-NL" sz="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Notatie:    3,00 M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           	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[C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] = 3,00 mol/L</a:t>
            </a:r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/>
              <a:t>Zout</a:t>
            </a:r>
            <a:r>
              <a:rPr lang="nl-NL" altLang="nl-NL" sz="2400" dirty="0"/>
              <a:t> oplossen:              </a:t>
            </a:r>
            <a:r>
              <a:rPr lang="nl-NL" altLang="nl-NL" sz="800" dirty="0"/>
              <a:t>  </a:t>
            </a:r>
            <a:r>
              <a:rPr lang="nl-NL" altLang="nl-NL" sz="2400" dirty="0"/>
              <a:t>NaCl </a:t>
            </a:r>
            <a:r>
              <a:rPr lang="nl-NL" altLang="nl-NL" dirty="0"/>
              <a:t>(s)    </a:t>
            </a:r>
            <a:r>
              <a:rPr lang="nl-NL" altLang="nl-NL" sz="2400" dirty="0"/>
              <a:t>→    Na</a:t>
            </a:r>
            <a:r>
              <a:rPr lang="nl-NL" altLang="nl-NL" sz="2400" baseline="46000" dirty="0"/>
              <a:t>+</a:t>
            </a:r>
            <a:r>
              <a:rPr lang="nl-NL" altLang="nl-NL" sz="2400" dirty="0"/>
              <a:t> </a:t>
            </a:r>
            <a:r>
              <a:rPr lang="nl-NL" altLang="nl-NL" dirty="0"/>
              <a:t>(aq)  </a:t>
            </a:r>
            <a:r>
              <a:rPr lang="nl-NL" altLang="nl-NL" sz="2400" dirty="0"/>
              <a:t>+  Cl</a:t>
            </a:r>
            <a:r>
              <a:rPr lang="nl-NL" altLang="nl-NL" sz="2400" baseline="46000" dirty="0"/>
              <a:t>-</a:t>
            </a:r>
            <a:r>
              <a:rPr lang="nl-NL" altLang="nl-NL" dirty="0"/>
              <a:t>(aq)</a:t>
            </a:r>
          </a:p>
          <a:p>
            <a:endParaRPr lang="nl-NL" altLang="nl-NL" sz="2400" dirty="0"/>
          </a:p>
          <a:p>
            <a:r>
              <a:rPr lang="nl-NL" altLang="nl-NL" sz="2400" dirty="0"/>
              <a:t>  3,00 mol suiker opgelost in 1,00 L oplossing.    </a:t>
            </a:r>
          </a:p>
          <a:p>
            <a:endParaRPr lang="nl-NL" altLang="nl-NL" sz="800" dirty="0"/>
          </a:p>
          <a:p>
            <a:r>
              <a:rPr lang="nl-NL" altLang="nl-NL" sz="2400" dirty="0"/>
              <a:t>  Notatie:    3,00 M NaCl</a:t>
            </a:r>
            <a:r>
              <a:rPr lang="nl-NL" altLang="nl-NL" sz="2400" baseline="-25000" dirty="0"/>
              <a:t>                       	</a:t>
            </a:r>
            <a:r>
              <a:rPr lang="nl-NL" altLang="nl-NL" sz="2400" dirty="0"/>
              <a:t>[NaCl] = 3,00 mol/L</a:t>
            </a:r>
          </a:p>
          <a:p>
            <a:endParaRPr lang="nl-NL" altLang="nl-NL" sz="2400" baseline="-25000" dirty="0">
              <a:solidFill>
                <a:srgbClr val="FF0000"/>
              </a:solidFill>
            </a:endParaRPr>
          </a:p>
          <a:p>
            <a:pPr>
              <a:tabLst>
                <a:tab pos="5287963" algn="l"/>
              </a:tabLst>
            </a:pPr>
            <a:r>
              <a:rPr lang="nl-NL" altLang="nl-NL" sz="2400" dirty="0">
                <a:solidFill>
                  <a:srgbClr val="FF0000"/>
                </a:solidFill>
              </a:rPr>
              <a:t>               </a:t>
            </a:r>
            <a:r>
              <a:rPr lang="nl-NL" altLang="nl-NL" sz="400" dirty="0">
                <a:solidFill>
                  <a:srgbClr val="FF0000"/>
                </a:solidFill>
              </a:rPr>
              <a:t>              </a:t>
            </a:r>
            <a:r>
              <a:rPr lang="nl-NL" altLang="nl-NL" sz="2400" dirty="0">
                <a:solidFill>
                  <a:srgbClr val="FF0000"/>
                </a:solidFill>
              </a:rPr>
              <a:t>[Na</a:t>
            </a:r>
            <a:r>
              <a:rPr lang="nl-NL" altLang="nl-NL" sz="2400" baseline="46000" dirty="0">
                <a:solidFill>
                  <a:srgbClr val="FF0000"/>
                </a:solidFill>
              </a:rPr>
              <a:t>+</a:t>
            </a:r>
            <a:r>
              <a:rPr lang="nl-NL" altLang="nl-NL" sz="2400" dirty="0">
                <a:solidFill>
                  <a:srgbClr val="FF0000"/>
                </a:solidFill>
              </a:rPr>
              <a:t>] = 3,00 mol/L    en    [Cl</a:t>
            </a:r>
            <a:r>
              <a:rPr lang="nl-NL" altLang="nl-NL" sz="2400" baseline="46000" dirty="0">
                <a:solidFill>
                  <a:srgbClr val="FF0000"/>
                </a:solidFill>
              </a:rPr>
              <a:t>-</a:t>
            </a:r>
            <a:r>
              <a:rPr lang="nl-NL" altLang="nl-NL" sz="2400" dirty="0">
                <a:solidFill>
                  <a:srgbClr val="FF0000"/>
                </a:solidFill>
              </a:rPr>
              <a:t>] = 3,00 mol/L</a:t>
            </a:r>
          </a:p>
          <a:p>
            <a:endParaRPr lang="nl-NL" altLang="nl-NL" sz="2400" dirty="0"/>
          </a:p>
        </p:txBody>
      </p:sp>
      <p:sp>
        <p:nvSpPr>
          <p:cNvPr id="3" name="Vermenigvuldigingsteken 2">
            <a:extLst>
              <a:ext uri="{FF2B5EF4-FFF2-40B4-BE49-F238E27FC236}">
                <a16:creationId xmlns:a16="http://schemas.microsoft.com/office/drawing/2014/main" id="{7E7594C5-49E0-4480-9F10-3D46F81A2FC2}"/>
              </a:ext>
            </a:extLst>
          </p:cNvPr>
          <p:cNvSpPr/>
          <p:nvPr/>
        </p:nvSpPr>
        <p:spPr>
          <a:xfrm>
            <a:off x="5364088" y="5085184"/>
            <a:ext cx="914400" cy="914400"/>
          </a:xfrm>
          <a:prstGeom prst="mathMultiply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07324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170" name="Ondertitel 2">
                <a:extLst>
                  <a:ext uri="{FF2B5EF4-FFF2-40B4-BE49-F238E27FC236}">
                    <a16:creationId xmlns:a16="http://schemas.microsoft.com/office/drawing/2014/main" id="{D9401041-8616-418F-ADFB-9D4522BD25B3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79784" y="764704"/>
                <a:ext cx="8784431" cy="3240087"/>
              </a:xfrm>
            </p:spPr>
            <p:txBody>
              <a:bodyPr/>
              <a:lstStyle/>
              <a:p>
                <a:pPr algn="l" eaLnBrk="1" hangingPunct="1">
                  <a:tabLst>
                    <a:tab pos="2508250" algn="l"/>
                  </a:tabLst>
                </a:pPr>
                <a:r>
                  <a:rPr lang="nl-NL" altLang="nl-NL" dirty="0">
                    <a:solidFill>
                      <a:schemeClr val="tx1"/>
                    </a:solidFill>
                  </a:rPr>
                  <a:t>                   AlBr</a:t>
                </a:r>
                <a:r>
                  <a:rPr lang="nl-NL" altLang="nl-NL" baseline="-25000" dirty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nl-NL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Al</a:t>
                </a:r>
                <a:r>
                  <a:rPr lang="nl-NL" altLang="nl-NL" baseline="4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3+ 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+  3Br</a:t>
                </a:r>
                <a:r>
                  <a:rPr lang="nl-NL" altLang="nl-NL" baseline="5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-</a:t>
                </a:r>
              </a:p>
              <a:p>
                <a:pPr algn="l" eaLnBrk="1" hangingPunct="1">
                  <a:tabLst>
                    <a:tab pos="2870200" algn="l"/>
                  </a:tabLst>
                </a:pP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     </a:t>
                </a:r>
              </a:p>
            </p:txBody>
          </p:sp>
        </mc:Choice>
        <mc:Fallback xmlns="">
          <p:sp>
            <p:nvSpPr>
              <p:cNvPr id="7170" name="Ondertitel 2">
                <a:extLst>
                  <a:ext uri="{FF2B5EF4-FFF2-40B4-BE49-F238E27FC236}">
                    <a16:creationId xmlns:a16="http://schemas.microsoft.com/office/drawing/2014/main" id="{D9401041-8616-418F-ADFB-9D4522BD25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79784" y="764704"/>
                <a:ext cx="8784431" cy="3240087"/>
              </a:xfrm>
              <a:blipFill>
                <a:blip r:embed="rId2"/>
                <a:stretch>
                  <a:fillRect t="-31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170" name="Ondertitel 2">
                <a:extLst>
                  <a:ext uri="{FF2B5EF4-FFF2-40B4-BE49-F238E27FC236}">
                    <a16:creationId xmlns:a16="http://schemas.microsoft.com/office/drawing/2014/main" id="{D9401041-8616-418F-ADFB-9D4522BD25B3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79784" y="764704"/>
                <a:ext cx="8784431" cy="3240087"/>
              </a:xfrm>
            </p:spPr>
            <p:txBody>
              <a:bodyPr/>
              <a:lstStyle/>
              <a:p>
                <a:pPr algn="l" eaLnBrk="1" hangingPunct="1">
                  <a:tabLst>
                    <a:tab pos="2508250" algn="l"/>
                  </a:tabLst>
                </a:pPr>
                <a:r>
                  <a:rPr lang="nl-NL" altLang="nl-NL" dirty="0">
                    <a:solidFill>
                      <a:schemeClr val="tx1"/>
                    </a:solidFill>
                  </a:rPr>
                  <a:t>                   AlBr</a:t>
                </a:r>
                <a:r>
                  <a:rPr lang="nl-NL" altLang="nl-NL" baseline="-25000" dirty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nl-NL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Al</a:t>
                </a:r>
                <a:r>
                  <a:rPr lang="nl-NL" altLang="nl-NL" baseline="4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3+ 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+  3Br</a:t>
                </a:r>
                <a:r>
                  <a:rPr lang="nl-NL" altLang="nl-NL" baseline="5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-</a:t>
                </a:r>
              </a:p>
              <a:p>
                <a:pPr algn="l" eaLnBrk="1" hangingPunct="1">
                  <a:tabLst>
                    <a:tab pos="2870200" algn="l"/>
                  </a:tabLst>
                </a:pP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     1 mol </a:t>
                </a:r>
                <a:r>
                  <a:rPr lang="nl-NL" altLang="nl-NL" dirty="0">
                    <a:solidFill>
                      <a:schemeClr val="tx1"/>
                    </a:solidFill>
                  </a:rPr>
                  <a:t>AlBr</a:t>
                </a:r>
                <a:r>
                  <a:rPr lang="nl-NL" altLang="nl-NL" baseline="-25000" dirty="0">
                    <a:solidFill>
                      <a:schemeClr val="tx1"/>
                    </a:solidFill>
                  </a:rPr>
                  <a:t>3    </a:t>
                </a:r>
                <a14:m>
                  <m:oMath xmlns:m="http://schemas.openxmlformats.org/officeDocument/2006/math">
                    <m:r>
                      <a:rPr lang="nl-NL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1 mol Al</a:t>
                </a:r>
                <a:r>
                  <a:rPr lang="nl-NL" altLang="nl-NL" baseline="4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3+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en  3 mol Br</a:t>
                </a:r>
                <a:r>
                  <a:rPr lang="nl-NL" altLang="nl-NL" baseline="5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-</a:t>
                </a:r>
              </a:p>
              <a:p>
                <a:pPr eaLnBrk="1" hangingPunct="1">
                  <a:spcAft>
                    <a:spcPts val="1200"/>
                  </a:spcAft>
                  <a:tabLst>
                    <a:tab pos="2508250" algn="l"/>
                  </a:tabLst>
                </a:pPr>
                <a:r>
                  <a:rPr lang="nl-NL" altLang="nl-NL" sz="4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 </a:t>
                </a:r>
                <a:endParaRPr lang="nl-NL" altLang="nl-NL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170" name="Ondertitel 2">
                <a:extLst>
                  <a:ext uri="{FF2B5EF4-FFF2-40B4-BE49-F238E27FC236}">
                    <a16:creationId xmlns:a16="http://schemas.microsoft.com/office/drawing/2014/main" id="{D9401041-8616-418F-ADFB-9D4522BD25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79784" y="764704"/>
                <a:ext cx="8784431" cy="3240087"/>
              </a:xfrm>
              <a:blipFill>
                <a:blip r:embed="rId2"/>
                <a:stretch>
                  <a:fillRect t="-31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36188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170" name="Ondertitel 2">
                <a:extLst>
                  <a:ext uri="{FF2B5EF4-FFF2-40B4-BE49-F238E27FC236}">
                    <a16:creationId xmlns:a16="http://schemas.microsoft.com/office/drawing/2014/main" id="{D9401041-8616-418F-ADFB-9D4522BD25B3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79784" y="764704"/>
                <a:ext cx="8784431" cy="3240087"/>
              </a:xfrm>
            </p:spPr>
            <p:txBody>
              <a:bodyPr/>
              <a:lstStyle/>
              <a:p>
                <a:pPr algn="l" eaLnBrk="1" hangingPunct="1">
                  <a:tabLst>
                    <a:tab pos="2508250" algn="l"/>
                  </a:tabLst>
                </a:pPr>
                <a:r>
                  <a:rPr lang="nl-NL" altLang="nl-NL" dirty="0">
                    <a:solidFill>
                      <a:schemeClr val="tx1"/>
                    </a:solidFill>
                  </a:rPr>
                  <a:t>                   AlBr</a:t>
                </a:r>
                <a:r>
                  <a:rPr lang="nl-NL" altLang="nl-NL" baseline="-25000" dirty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nl-NL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Al</a:t>
                </a:r>
                <a:r>
                  <a:rPr lang="nl-NL" altLang="nl-NL" baseline="4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3+ 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+  3Br</a:t>
                </a:r>
                <a:r>
                  <a:rPr lang="nl-NL" altLang="nl-NL" baseline="5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-</a:t>
                </a:r>
              </a:p>
              <a:p>
                <a:pPr algn="l" eaLnBrk="1" hangingPunct="1">
                  <a:tabLst>
                    <a:tab pos="2870200" algn="l"/>
                  </a:tabLst>
                </a:pP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     1 mol </a:t>
                </a:r>
                <a:r>
                  <a:rPr lang="nl-NL" altLang="nl-NL" dirty="0">
                    <a:solidFill>
                      <a:schemeClr val="tx1"/>
                    </a:solidFill>
                  </a:rPr>
                  <a:t>AlBr</a:t>
                </a:r>
                <a:r>
                  <a:rPr lang="nl-NL" altLang="nl-NL" baseline="-25000" dirty="0">
                    <a:solidFill>
                      <a:schemeClr val="tx1"/>
                    </a:solidFill>
                  </a:rPr>
                  <a:t>3    </a:t>
                </a:r>
                <a14:m>
                  <m:oMath xmlns:m="http://schemas.openxmlformats.org/officeDocument/2006/math">
                    <m:r>
                      <a:rPr lang="nl-NL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1 mol Al</a:t>
                </a:r>
                <a:r>
                  <a:rPr lang="nl-NL" altLang="nl-NL" baseline="4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3+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en  3 mol Br</a:t>
                </a:r>
                <a:r>
                  <a:rPr lang="nl-NL" altLang="nl-NL" baseline="5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-</a:t>
                </a:r>
              </a:p>
              <a:p>
                <a:pPr eaLnBrk="1" hangingPunct="1">
                  <a:spcAft>
                    <a:spcPts val="1200"/>
                  </a:spcAft>
                  <a:tabLst>
                    <a:tab pos="2508250" algn="l"/>
                  </a:tabLst>
                </a:pPr>
                <a:r>
                  <a:rPr lang="nl-NL" altLang="nl-NL" sz="4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0,12 mol </a:t>
                </a:r>
                <a:r>
                  <a:rPr lang="nl-NL" altLang="nl-NL" dirty="0">
                    <a:solidFill>
                      <a:schemeClr val="tx1"/>
                    </a:solidFill>
                  </a:rPr>
                  <a:t>AlBr</a:t>
                </a:r>
                <a:r>
                  <a:rPr lang="nl-NL" altLang="nl-NL" baseline="-25000" dirty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nl-NL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0,12 mol Al</a:t>
                </a:r>
                <a:r>
                  <a:rPr lang="nl-NL" altLang="nl-NL" baseline="4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3+ 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en   0,36 mol Br</a:t>
                </a:r>
                <a:r>
                  <a:rPr lang="nl-NL" altLang="nl-NL" baseline="5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-</a:t>
                </a:r>
              </a:p>
              <a:p>
                <a:pPr eaLnBrk="1" hangingPunct="1">
                  <a:spcAft>
                    <a:spcPts val="1200"/>
                  </a:spcAft>
                </a:pPr>
                <a:endParaRPr lang="nl-NL" altLang="nl-NL" dirty="0">
                  <a:solidFill>
                    <a:srgbClr val="FF0000"/>
                  </a:solidFill>
                  <a:sym typeface="Wingdings" panose="05000000000000000000" pitchFamily="2" charset="2"/>
                </a:endParaRPr>
              </a:p>
              <a:p>
                <a:pPr eaLnBrk="1" hangingPunct="1">
                  <a:spcAft>
                    <a:spcPts val="1200"/>
                  </a:spcAft>
                  <a:tabLst>
                    <a:tab pos="2508250" algn="l"/>
                  </a:tabLst>
                </a:pPr>
                <a:endParaRPr lang="nl-NL" altLang="nl-NL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170" name="Ondertitel 2">
                <a:extLst>
                  <a:ext uri="{FF2B5EF4-FFF2-40B4-BE49-F238E27FC236}">
                    <a16:creationId xmlns:a16="http://schemas.microsoft.com/office/drawing/2014/main" id="{D9401041-8616-418F-ADFB-9D4522BD25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79784" y="764704"/>
                <a:ext cx="8784431" cy="3240087"/>
              </a:xfrm>
              <a:blipFill>
                <a:blip r:embed="rId2"/>
                <a:stretch>
                  <a:fillRect t="-31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730017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170" name="Ondertitel 2">
                <a:extLst>
                  <a:ext uri="{FF2B5EF4-FFF2-40B4-BE49-F238E27FC236}">
                    <a16:creationId xmlns:a16="http://schemas.microsoft.com/office/drawing/2014/main" id="{D9401041-8616-418F-ADFB-9D4522BD25B3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79784" y="764704"/>
                <a:ext cx="8784431" cy="3240087"/>
              </a:xfrm>
            </p:spPr>
            <p:txBody>
              <a:bodyPr/>
              <a:lstStyle/>
              <a:p>
                <a:pPr algn="l" eaLnBrk="1" hangingPunct="1">
                  <a:tabLst>
                    <a:tab pos="2508250" algn="l"/>
                  </a:tabLst>
                </a:pPr>
                <a:r>
                  <a:rPr lang="nl-NL" altLang="nl-NL" dirty="0">
                    <a:solidFill>
                      <a:schemeClr val="tx1"/>
                    </a:solidFill>
                  </a:rPr>
                  <a:t>                   </a:t>
                </a:r>
                <a:r>
                  <a:rPr lang="nl-NL" altLang="nl-NL" dirty="0">
                    <a:solidFill>
                      <a:schemeClr val="bg1"/>
                    </a:solidFill>
                  </a:rPr>
                  <a:t>AlBr</a:t>
                </a:r>
                <a:r>
                  <a:rPr lang="nl-NL" altLang="nl-NL" baseline="-25000" dirty="0">
                    <a:solidFill>
                      <a:schemeClr val="bg1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nl-NL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nl-NL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  Al</a:t>
                </a:r>
                <a:r>
                  <a:rPr lang="nl-NL" altLang="nl-NL" baseline="40000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3+   </a:t>
                </a:r>
                <a:r>
                  <a:rPr lang="nl-NL" altLang="nl-NL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+  3Br</a:t>
                </a:r>
                <a:r>
                  <a:rPr lang="nl-NL" altLang="nl-NL" baseline="50000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-</a:t>
                </a:r>
              </a:p>
              <a:p>
                <a:pPr algn="l" eaLnBrk="1" hangingPunct="1">
                  <a:tabLst>
                    <a:tab pos="2870200" algn="l"/>
                  </a:tabLst>
                </a:pPr>
                <a:r>
                  <a:rPr lang="nl-NL" altLang="nl-NL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       1 mol </a:t>
                </a:r>
                <a:r>
                  <a:rPr lang="nl-NL" altLang="nl-NL" dirty="0">
                    <a:solidFill>
                      <a:schemeClr val="bg1"/>
                    </a:solidFill>
                  </a:rPr>
                  <a:t>AlBr</a:t>
                </a:r>
                <a:r>
                  <a:rPr lang="nl-NL" altLang="nl-NL" baseline="-25000" dirty="0">
                    <a:solidFill>
                      <a:schemeClr val="bg1"/>
                    </a:solidFill>
                  </a:rPr>
                  <a:t>3    </a:t>
                </a:r>
                <a14:m>
                  <m:oMath xmlns:m="http://schemas.openxmlformats.org/officeDocument/2006/math">
                    <m:r>
                      <a:rPr lang="nl-NL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  1 mol Al</a:t>
                </a:r>
                <a:r>
                  <a:rPr lang="nl-NL" altLang="nl-NL" baseline="40000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3+  </a:t>
                </a:r>
                <a:r>
                  <a:rPr lang="nl-NL" altLang="nl-NL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en  3 mol Br</a:t>
                </a:r>
                <a:r>
                  <a:rPr lang="nl-NL" altLang="nl-NL" baseline="50000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-</a:t>
                </a:r>
              </a:p>
              <a:p>
                <a:pPr eaLnBrk="1" hangingPunct="1">
                  <a:spcAft>
                    <a:spcPts val="1200"/>
                  </a:spcAft>
                  <a:tabLst>
                    <a:tab pos="2508250" algn="l"/>
                  </a:tabLst>
                </a:pPr>
                <a:r>
                  <a:rPr lang="nl-NL" altLang="nl-NL" sz="4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0,12 mol </a:t>
                </a:r>
                <a:r>
                  <a:rPr lang="nl-NL" altLang="nl-NL" dirty="0">
                    <a:solidFill>
                      <a:schemeClr val="tx1"/>
                    </a:solidFill>
                  </a:rPr>
                  <a:t>AlBr</a:t>
                </a:r>
                <a:r>
                  <a:rPr lang="nl-NL" altLang="nl-NL" baseline="-25000" dirty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nl-NL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0,12 mol Al</a:t>
                </a:r>
                <a:r>
                  <a:rPr lang="nl-NL" altLang="nl-NL" baseline="4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3+ 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en   0,36 mol Br</a:t>
                </a:r>
                <a:r>
                  <a:rPr lang="nl-NL" altLang="nl-NL" baseline="5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-</a:t>
                </a:r>
              </a:p>
              <a:p>
                <a:pPr eaLnBrk="1" hangingPunct="1">
                  <a:spcAft>
                    <a:spcPts val="1200"/>
                  </a:spcAft>
                </a:pPr>
                <a:endParaRPr lang="nl-NL" altLang="nl-NL" dirty="0">
                  <a:solidFill>
                    <a:srgbClr val="FF0000"/>
                  </a:solidFill>
                  <a:sym typeface="Wingdings" panose="05000000000000000000" pitchFamily="2" charset="2"/>
                </a:endParaRPr>
              </a:p>
              <a:p>
                <a:pPr algn="l" eaLnBrk="1" hangingPunct="1">
                  <a:spcAft>
                    <a:spcPts val="1200"/>
                  </a:spcAft>
                </a:pPr>
                <a:r>
                  <a:rPr lang="nl-NL" altLang="nl-NL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  Een 0,12 M </a:t>
                </a:r>
                <a:r>
                  <a:rPr lang="nl-NL" altLang="nl-NL" dirty="0">
                    <a:solidFill>
                      <a:srgbClr val="FF0000"/>
                    </a:solidFill>
                  </a:rPr>
                  <a:t>AlBr</a:t>
                </a:r>
                <a:r>
                  <a:rPr lang="nl-NL" altLang="nl-NL" baseline="-25000" dirty="0">
                    <a:solidFill>
                      <a:srgbClr val="FF0000"/>
                    </a:solidFill>
                  </a:rPr>
                  <a:t>3</a:t>
                </a:r>
                <a:r>
                  <a:rPr lang="nl-NL" altLang="nl-NL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-oplossing: </a:t>
                </a:r>
              </a:p>
              <a:p>
                <a:pPr algn="l" eaLnBrk="1" hangingPunct="1"/>
                <a:r>
                  <a:rPr lang="nl-NL" altLang="nl-NL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  [Al</a:t>
                </a:r>
                <a:r>
                  <a:rPr lang="nl-NL" altLang="nl-NL" baseline="400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3+</a:t>
                </a:r>
                <a:r>
                  <a:rPr lang="nl-NL" altLang="nl-NL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]</a:t>
                </a:r>
                <a:r>
                  <a:rPr lang="nl-NL" altLang="nl-NL" baseline="400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nl-NL" altLang="nl-NL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= 0,12 mol/L    en    [Br</a:t>
                </a:r>
                <a:r>
                  <a:rPr lang="nl-NL" altLang="nl-NL" baseline="500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-</a:t>
                </a:r>
                <a:r>
                  <a:rPr lang="nl-NL" altLang="nl-NL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] = 0,36 mol/L</a:t>
                </a:r>
                <a:endParaRPr lang="nl-NL" altLang="nl-NL" dirty="0">
                  <a:solidFill>
                    <a:srgbClr val="FF0000"/>
                  </a:solidFill>
                </a:endParaRPr>
              </a:p>
              <a:p>
                <a:pPr eaLnBrk="1" hangingPunct="1">
                  <a:spcAft>
                    <a:spcPts val="1200"/>
                  </a:spcAft>
                  <a:tabLst>
                    <a:tab pos="2508250" algn="l"/>
                  </a:tabLst>
                </a:pPr>
                <a:endParaRPr lang="nl-NL" altLang="nl-NL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170" name="Ondertitel 2">
                <a:extLst>
                  <a:ext uri="{FF2B5EF4-FFF2-40B4-BE49-F238E27FC236}">
                    <a16:creationId xmlns:a16="http://schemas.microsoft.com/office/drawing/2014/main" id="{D9401041-8616-418F-ADFB-9D4522BD25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79784" y="764704"/>
                <a:ext cx="8784431" cy="3240087"/>
              </a:xfrm>
              <a:blipFill>
                <a:blip r:embed="rId2"/>
                <a:stretch>
                  <a:fillRect t="-3195" b="-2838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5001042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170" name="Ondertitel 2">
                <a:extLst>
                  <a:ext uri="{FF2B5EF4-FFF2-40B4-BE49-F238E27FC236}">
                    <a16:creationId xmlns:a16="http://schemas.microsoft.com/office/drawing/2014/main" id="{D9401041-8616-418F-ADFB-9D4522BD25B3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79784" y="764704"/>
                <a:ext cx="8784431" cy="3240087"/>
              </a:xfrm>
            </p:spPr>
            <p:txBody>
              <a:bodyPr/>
              <a:lstStyle/>
              <a:p>
                <a:pPr algn="l" eaLnBrk="1" hangingPunct="1">
                  <a:tabLst>
                    <a:tab pos="2508250" algn="l"/>
                  </a:tabLst>
                </a:pPr>
                <a:r>
                  <a:rPr lang="nl-NL" altLang="nl-NL" dirty="0">
                    <a:solidFill>
                      <a:schemeClr val="tx1"/>
                    </a:solidFill>
                  </a:rPr>
                  <a:t>                   </a:t>
                </a:r>
                <a:r>
                  <a:rPr lang="nl-NL" altLang="nl-NL" dirty="0">
                    <a:solidFill>
                      <a:schemeClr val="bg1"/>
                    </a:solidFill>
                  </a:rPr>
                  <a:t>AlBr</a:t>
                </a:r>
                <a:r>
                  <a:rPr lang="nl-NL" altLang="nl-NL" baseline="-25000" dirty="0">
                    <a:solidFill>
                      <a:schemeClr val="bg1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nl-NL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nl-NL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  Al</a:t>
                </a:r>
                <a:r>
                  <a:rPr lang="nl-NL" altLang="nl-NL" baseline="40000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3+   </a:t>
                </a:r>
                <a:r>
                  <a:rPr lang="nl-NL" altLang="nl-NL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+  3Br</a:t>
                </a:r>
                <a:r>
                  <a:rPr lang="nl-NL" altLang="nl-NL" baseline="50000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-</a:t>
                </a:r>
              </a:p>
              <a:p>
                <a:pPr algn="l" eaLnBrk="1" hangingPunct="1">
                  <a:tabLst>
                    <a:tab pos="2870200" algn="l"/>
                  </a:tabLst>
                </a:pPr>
                <a:r>
                  <a:rPr lang="nl-NL" altLang="nl-NL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       1 mol </a:t>
                </a:r>
                <a:r>
                  <a:rPr lang="nl-NL" altLang="nl-NL" dirty="0">
                    <a:solidFill>
                      <a:schemeClr val="bg1"/>
                    </a:solidFill>
                  </a:rPr>
                  <a:t>AlBr</a:t>
                </a:r>
                <a:r>
                  <a:rPr lang="nl-NL" altLang="nl-NL" baseline="-25000" dirty="0">
                    <a:solidFill>
                      <a:schemeClr val="bg1"/>
                    </a:solidFill>
                  </a:rPr>
                  <a:t>3    </a:t>
                </a:r>
                <a14:m>
                  <m:oMath xmlns:m="http://schemas.openxmlformats.org/officeDocument/2006/math">
                    <m:r>
                      <a:rPr lang="nl-NL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  1 mol Al</a:t>
                </a:r>
                <a:r>
                  <a:rPr lang="nl-NL" altLang="nl-NL" baseline="40000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3+  </a:t>
                </a:r>
                <a:r>
                  <a:rPr lang="nl-NL" altLang="nl-NL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en  3 mol Br</a:t>
                </a:r>
                <a:r>
                  <a:rPr lang="nl-NL" altLang="nl-NL" baseline="50000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-</a:t>
                </a:r>
              </a:p>
              <a:p>
                <a:pPr eaLnBrk="1" hangingPunct="1">
                  <a:spcAft>
                    <a:spcPts val="1200"/>
                  </a:spcAft>
                  <a:tabLst>
                    <a:tab pos="2508250" algn="l"/>
                  </a:tabLst>
                </a:pPr>
                <a:r>
                  <a:rPr lang="nl-NL" altLang="nl-NL" sz="4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0,12 mol </a:t>
                </a:r>
                <a:r>
                  <a:rPr lang="nl-NL" altLang="nl-NL" dirty="0">
                    <a:solidFill>
                      <a:schemeClr val="tx1"/>
                    </a:solidFill>
                  </a:rPr>
                  <a:t>AlBr</a:t>
                </a:r>
                <a:r>
                  <a:rPr lang="nl-NL" altLang="nl-NL" baseline="-25000" dirty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nl-NL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0,12 mol Al</a:t>
                </a:r>
                <a:r>
                  <a:rPr lang="nl-NL" altLang="nl-NL" baseline="4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3+ 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en   0,36 mol Br</a:t>
                </a:r>
                <a:r>
                  <a:rPr lang="nl-NL" altLang="nl-NL" baseline="5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-</a:t>
                </a:r>
              </a:p>
              <a:p>
                <a:pPr eaLnBrk="1" hangingPunct="1">
                  <a:spcAft>
                    <a:spcPts val="1200"/>
                  </a:spcAft>
                </a:pPr>
                <a:endParaRPr lang="nl-NL" altLang="nl-NL" dirty="0">
                  <a:solidFill>
                    <a:srgbClr val="FF0000"/>
                  </a:solidFill>
                  <a:sym typeface="Wingdings" panose="05000000000000000000" pitchFamily="2" charset="2"/>
                </a:endParaRPr>
              </a:p>
              <a:p>
                <a:pPr algn="l" eaLnBrk="1" hangingPunct="1">
                  <a:spcAft>
                    <a:spcPts val="1200"/>
                  </a:spcAft>
                </a:pPr>
                <a:r>
                  <a:rPr lang="nl-NL" altLang="nl-NL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Een 0,12 M </a:t>
                </a:r>
                <a:r>
                  <a:rPr lang="nl-NL" altLang="nl-NL" dirty="0">
                    <a:solidFill>
                      <a:schemeClr val="tx1"/>
                    </a:solidFill>
                  </a:rPr>
                  <a:t>AlBr</a:t>
                </a:r>
                <a:r>
                  <a:rPr lang="nl-NL" altLang="nl-NL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-oplossing: </a:t>
                </a:r>
              </a:p>
              <a:p>
                <a:pPr algn="l" eaLnBrk="1" hangingPunct="1"/>
                <a:r>
                  <a:rPr lang="nl-NL" altLang="nl-NL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[Al</a:t>
                </a:r>
                <a:r>
                  <a:rPr lang="nl-NL" altLang="nl-NL" baseline="4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3+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]</a:t>
                </a:r>
                <a:r>
                  <a:rPr lang="nl-NL" altLang="nl-NL" baseline="40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= 0,12 </a:t>
                </a:r>
                <a:r>
                  <a:rPr lang="nl-NL" altLang="nl-NL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mol/L    </a:t>
                </a:r>
                <a:r>
                  <a:rPr lang="nl-NL" altLang="nl-NL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ofwel   0,12 </a:t>
                </a:r>
                <a:r>
                  <a:rPr lang="nl-NL" altLang="nl-NL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mmol/mL</a:t>
                </a:r>
                <a:endParaRPr lang="nl-NL" altLang="nl-NL" dirty="0">
                  <a:solidFill>
                    <a:srgbClr val="FF0000"/>
                  </a:solidFill>
                </a:endParaRPr>
              </a:p>
              <a:p>
                <a:pPr eaLnBrk="1" hangingPunct="1">
                  <a:spcAft>
                    <a:spcPts val="1200"/>
                  </a:spcAft>
                  <a:tabLst>
                    <a:tab pos="2508250" algn="l"/>
                  </a:tabLst>
                </a:pPr>
                <a:endParaRPr lang="nl-NL" altLang="nl-NL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170" name="Ondertitel 2">
                <a:extLst>
                  <a:ext uri="{FF2B5EF4-FFF2-40B4-BE49-F238E27FC236}">
                    <a16:creationId xmlns:a16="http://schemas.microsoft.com/office/drawing/2014/main" id="{D9401041-8616-418F-ADFB-9D4522BD25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79784" y="764704"/>
                <a:ext cx="8784431" cy="3240087"/>
              </a:xfrm>
              <a:blipFill>
                <a:blip r:embed="rId2"/>
                <a:stretch>
                  <a:fillRect t="-3195" b="-2838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700512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3">
            <a:extLst>
              <a:ext uri="{FF2B5EF4-FFF2-40B4-BE49-F238E27FC236}">
                <a16:creationId xmlns:a16="http://schemas.microsoft.com/office/drawing/2014/main" id="{9EBF5E82-91B1-4E42-BCCA-01336070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260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r>
              <a:rPr lang="nl-NL" altLang="nl-NL" sz="2400" dirty="0">
                <a:solidFill>
                  <a:srgbClr val="FF0000"/>
                </a:solidFill>
              </a:rPr>
              <a:t>Het aantal mol opgeloste stof per liter oplossing.</a:t>
            </a:r>
          </a:p>
          <a:p>
            <a:endParaRPr lang="nl-NL" altLang="nl-NL" sz="2400" dirty="0"/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baseline="-25000" dirty="0"/>
              <a:t>  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1850355248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A4A0F434-2668-4825-B666-4D2097310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091" y="745874"/>
            <a:ext cx="6043818" cy="5366252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CDADC532-46C9-4496-9EF0-B677A5289585}"/>
              </a:ext>
            </a:extLst>
          </p:cNvPr>
          <p:cNvSpPr/>
          <p:nvPr/>
        </p:nvSpPr>
        <p:spPr>
          <a:xfrm>
            <a:off x="2286000" y="310583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r>
              <a:rPr lang="nl-NL" dirty="0">
                <a:hlinkClick r:id="rId2"/>
              </a:rPr>
              <a:t>https://phet.colorado.edu/sims/html/molarity/latest/molarity_nl.html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00562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210092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3">
            <a:extLst>
              <a:ext uri="{FF2B5EF4-FFF2-40B4-BE49-F238E27FC236}">
                <a16:creationId xmlns:a16="http://schemas.microsoft.com/office/drawing/2014/main" id="{6D448754-DCEF-4C52-BE97-192D011FD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330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r>
              <a:rPr lang="nl-NL" altLang="nl-NL" sz="2400" dirty="0"/>
              <a:t>Het aantal mol opgeloste stof per liter oplossing.</a:t>
            </a:r>
          </a:p>
          <a:p>
            <a:endParaRPr lang="nl-NL" altLang="nl-NL" sz="2400" dirty="0"/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>
                <a:solidFill>
                  <a:srgbClr val="FF0000"/>
                </a:solidFill>
              </a:rPr>
              <a:t>Suiker</a:t>
            </a:r>
            <a:r>
              <a:rPr lang="nl-NL" altLang="nl-NL" sz="2400" dirty="0">
                <a:solidFill>
                  <a:srgbClr val="FF0000"/>
                </a:solidFill>
              </a:rPr>
              <a:t> oplossen   </a:t>
            </a:r>
            <a:r>
              <a:rPr lang="nl-NL" altLang="nl-NL" sz="2400" dirty="0">
                <a:solidFill>
                  <a:schemeClr val="bg1"/>
                </a:solidFill>
              </a:rPr>
              <a:t>C</a:t>
            </a:r>
            <a:r>
              <a:rPr lang="nl-NL" altLang="nl-NL" sz="2400" baseline="-25000" dirty="0">
                <a:solidFill>
                  <a:schemeClr val="bg1"/>
                </a:solidFill>
              </a:rPr>
              <a:t>12</a:t>
            </a:r>
            <a:r>
              <a:rPr lang="nl-NL" altLang="nl-NL" sz="2400" dirty="0">
                <a:solidFill>
                  <a:schemeClr val="bg1"/>
                </a:solidFill>
              </a:rPr>
              <a:t>H</a:t>
            </a:r>
            <a:r>
              <a:rPr lang="nl-NL" altLang="nl-NL" sz="2400" baseline="-25000" dirty="0">
                <a:solidFill>
                  <a:schemeClr val="bg1"/>
                </a:solidFill>
              </a:rPr>
              <a:t>22</a:t>
            </a:r>
            <a:r>
              <a:rPr lang="nl-NL" altLang="nl-NL" sz="2400" dirty="0">
                <a:solidFill>
                  <a:schemeClr val="bg1"/>
                </a:solidFill>
              </a:rPr>
              <a:t>O</a:t>
            </a:r>
            <a:r>
              <a:rPr lang="nl-NL" altLang="nl-NL" sz="2400" baseline="-25000" dirty="0">
                <a:solidFill>
                  <a:schemeClr val="bg1"/>
                </a:solidFill>
              </a:rPr>
              <a:t>11</a:t>
            </a:r>
            <a:r>
              <a:rPr lang="nl-NL" altLang="nl-NL" sz="2400" dirty="0">
                <a:solidFill>
                  <a:schemeClr val="bg1"/>
                </a:solidFill>
              </a:rPr>
              <a:t> </a:t>
            </a:r>
            <a:r>
              <a:rPr lang="nl-NL" altLang="nl-NL" dirty="0">
                <a:solidFill>
                  <a:schemeClr val="bg1"/>
                </a:solidFill>
              </a:rPr>
              <a:t>(s)</a:t>
            </a:r>
            <a:r>
              <a:rPr lang="nl-NL" altLang="nl-NL" sz="2400" dirty="0">
                <a:solidFill>
                  <a:schemeClr val="bg1"/>
                </a:solidFill>
              </a:rPr>
              <a:t>   </a:t>
            </a:r>
            <a:r>
              <a:rPr lang="nl-NL" altLang="nl-NL" sz="2800" dirty="0">
                <a:solidFill>
                  <a:schemeClr val="bg1"/>
                </a:solidFill>
              </a:rPr>
              <a:t>→</a:t>
            </a:r>
            <a:r>
              <a:rPr lang="nl-NL" altLang="nl-NL" sz="2400" dirty="0">
                <a:solidFill>
                  <a:schemeClr val="bg1"/>
                </a:solidFill>
              </a:rPr>
              <a:t>   C</a:t>
            </a:r>
            <a:r>
              <a:rPr lang="nl-NL" altLang="nl-NL" sz="2400" baseline="-25000" dirty="0">
                <a:solidFill>
                  <a:schemeClr val="bg1"/>
                </a:solidFill>
              </a:rPr>
              <a:t>12</a:t>
            </a:r>
            <a:r>
              <a:rPr lang="nl-NL" altLang="nl-NL" sz="2400" dirty="0">
                <a:solidFill>
                  <a:schemeClr val="bg1"/>
                </a:solidFill>
              </a:rPr>
              <a:t>H</a:t>
            </a:r>
            <a:r>
              <a:rPr lang="nl-NL" altLang="nl-NL" sz="2400" baseline="-25000" dirty="0">
                <a:solidFill>
                  <a:schemeClr val="bg1"/>
                </a:solidFill>
              </a:rPr>
              <a:t>22</a:t>
            </a:r>
            <a:r>
              <a:rPr lang="nl-NL" altLang="nl-NL" sz="2400" dirty="0">
                <a:solidFill>
                  <a:schemeClr val="bg1"/>
                </a:solidFill>
              </a:rPr>
              <a:t>O</a:t>
            </a:r>
            <a:r>
              <a:rPr lang="nl-NL" altLang="nl-NL" sz="2400" baseline="-25000" dirty="0">
                <a:solidFill>
                  <a:schemeClr val="bg1"/>
                </a:solidFill>
              </a:rPr>
              <a:t>11</a:t>
            </a:r>
            <a:r>
              <a:rPr lang="nl-NL" altLang="nl-NL" sz="2400" dirty="0">
                <a:solidFill>
                  <a:schemeClr val="bg1"/>
                </a:solidFill>
              </a:rPr>
              <a:t> </a:t>
            </a:r>
            <a:r>
              <a:rPr lang="nl-NL" altLang="nl-NL" dirty="0">
                <a:solidFill>
                  <a:schemeClr val="bg1"/>
                </a:solidFill>
              </a:rPr>
              <a:t>(aq)</a:t>
            </a:r>
          </a:p>
          <a:p>
            <a:endParaRPr lang="nl-NL" altLang="nl-NL" dirty="0"/>
          </a:p>
          <a:p>
            <a:r>
              <a:rPr lang="nl-NL" altLang="nl-NL" sz="2400" dirty="0"/>
              <a:t>  </a:t>
            </a:r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baseline="-25000" dirty="0"/>
              <a:t>  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176787834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3">
            <a:extLst>
              <a:ext uri="{FF2B5EF4-FFF2-40B4-BE49-F238E27FC236}">
                <a16:creationId xmlns:a16="http://schemas.microsoft.com/office/drawing/2014/main" id="{9EBF5E82-91B1-4E42-BCCA-01336070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330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r>
              <a:rPr lang="nl-NL" altLang="nl-NL" sz="2400" dirty="0"/>
              <a:t>Het aantal mol opgeloste stof per liter oplossing</a:t>
            </a:r>
          </a:p>
          <a:p>
            <a:endParaRPr lang="nl-NL" altLang="nl-NL" sz="2400" dirty="0"/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/>
              <a:t>Suiker</a:t>
            </a:r>
            <a:r>
              <a:rPr lang="nl-NL" altLang="nl-NL" sz="2400" dirty="0"/>
              <a:t> oplossen:    </a:t>
            </a:r>
            <a:r>
              <a:rPr lang="nl-NL" altLang="nl-NL" sz="2400" dirty="0">
                <a:solidFill>
                  <a:srgbClr val="FF0000"/>
                </a:solidFill>
              </a:rPr>
              <a:t>C</a:t>
            </a:r>
            <a:r>
              <a:rPr lang="nl-NL" altLang="nl-NL" sz="2400" baseline="-25000" dirty="0">
                <a:solidFill>
                  <a:srgbClr val="FF0000"/>
                </a:solidFill>
              </a:rPr>
              <a:t>12</a:t>
            </a:r>
            <a:r>
              <a:rPr lang="nl-NL" altLang="nl-NL" sz="2400" dirty="0">
                <a:solidFill>
                  <a:srgbClr val="FF0000"/>
                </a:solidFill>
              </a:rPr>
              <a:t>H</a:t>
            </a:r>
            <a:r>
              <a:rPr lang="nl-NL" altLang="nl-NL" sz="2400" baseline="-25000" dirty="0">
                <a:solidFill>
                  <a:srgbClr val="FF0000"/>
                </a:solidFill>
              </a:rPr>
              <a:t>22</a:t>
            </a:r>
            <a:r>
              <a:rPr lang="nl-NL" altLang="nl-NL" sz="2400" dirty="0">
                <a:solidFill>
                  <a:srgbClr val="FF0000"/>
                </a:solidFill>
              </a:rPr>
              <a:t>O</a:t>
            </a:r>
            <a:r>
              <a:rPr lang="nl-NL" altLang="nl-NL" sz="2400" baseline="-25000" dirty="0">
                <a:solidFill>
                  <a:srgbClr val="FF0000"/>
                </a:solidFill>
              </a:rPr>
              <a:t>11</a:t>
            </a:r>
            <a:r>
              <a:rPr lang="nl-NL" altLang="nl-NL" sz="2400" dirty="0">
                <a:solidFill>
                  <a:srgbClr val="FF0000"/>
                </a:solidFill>
              </a:rPr>
              <a:t> </a:t>
            </a:r>
            <a:r>
              <a:rPr lang="nl-NL" altLang="nl-NL" dirty="0">
                <a:solidFill>
                  <a:srgbClr val="FF0000"/>
                </a:solidFill>
              </a:rPr>
              <a:t>(s)</a:t>
            </a:r>
            <a:r>
              <a:rPr lang="nl-NL" altLang="nl-NL" sz="2400" dirty="0">
                <a:solidFill>
                  <a:srgbClr val="FF0000"/>
                </a:solidFill>
              </a:rPr>
              <a:t>   </a:t>
            </a:r>
            <a:r>
              <a:rPr lang="nl-NL" altLang="nl-NL" sz="2800" dirty="0">
                <a:solidFill>
                  <a:srgbClr val="FF0000"/>
                </a:solidFill>
              </a:rPr>
              <a:t>→</a:t>
            </a:r>
            <a:r>
              <a:rPr lang="nl-NL" altLang="nl-NL" sz="2400" dirty="0">
                <a:solidFill>
                  <a:srgbClr val="FF0000"/>
                </a:solidFill>
              </a:rPr>
              <a:t>   C</a:t>
            </a:r>
            <a:r>
              <a:rPr lang="nl-NL" altLang="nl-NL" sz="2400" baseline="-25000" dirty="0">
                <a:solidFill>
                  <a:srgbClr val="FF0000"/>
                </a:solidFill>
              </a:rPr>
              <a:t>12</a:t>
            </a:r>
            <a:r>
              <a:rPr lang="nl-NL" altLang="nl-NL" sz="2400" dirty="0">
                <a:solidFill>
                  <a:srgbClr val="FF0000"/>
                </a:solidFill>
              </a:rPr>
              <a:t>H</a:t>
            </a:r>
            <a:r>
              <a:rPr lang="nl-NL" altLang="nl-NL" sz="2400" baseline="-25000" dirty="0">
                <a:solidFill>
                  <a:srgbClr val="FF0000"/>
                </a:solidFill>
              </a:rPr>
              <a:t>22</a:t>
            </a:r>
            <a:r>
              <a:rPr lang="nl-NL" altLang="nl-NL" sz="2400" dirty="0">
                <a:solidFill>
                  <a:srgbClr val="FF0000"/>
                </a:solidFill>
              </a:rPr>
              <a:t>O</a:t>
            </a:r>
            <a:r>
              <a:rPr lang="nl-NL" altLang="nl-NL" sz="2400" baseline="-25000" dirty="0">
                <a:solidFill>
                  <a:srgbClr val="FF0000"/>
                </a:solidFill>
              </a:rPr>
              <a:t>11</a:t>
            </a:r>
            <a:r>
              <a:rPr lang="nl-NL" altLang="nl-NL" sz="2400" dirty="0">
                <a:solidFill>
                  <a:srgbClr val="FF0000"/>
                </a:solidFill>
              </a:rPr>
              <a:t> </a:t>
            </a:r>
            <a:r>
              <a:rPr lang="nl-NL" altLang="nl-NL" dirty="0">
                <a:solidFill>
                  <a:srgbClr val="FF0000"/>
                </a:solidFill>
              </a:rPr>
              <a:t>(aq)</a:t>
            </a:r>
          </a:p>
          <a:p>
            <a:endParaRPr lang="nl-NL" altLang="nl-NL" dirty="0"/>
          </a:p>
          <a:p>
            <a:r>
              <a:rPr lang="nl-NL" altLang="nl-NL" sz="2400" dirty="0"/>
              <a:t>  </a:t>
            </a:r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baseline="-25000" dirty="0"/>
              <a:t>  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159692285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3">
            <a:extLst>
              <a:ext uri="{FF2B5EF4-FFF2-40B4-BE49-F238E27FC236}">
                <a16:creationId xmlns:a16="http://schemas.microsoft.com/office/drawing/2014/main" id="{9EBF5E82-91B1-4E42-BCCA-01336070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4078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r>
              <a:rPr lang="nl-NL" altLang="nl-NL" sz="2400" dirty="0"/>
              <a:t>Het aantal mol opgeloste stof per liter oplossing.</a:t>
            </a:r>
          </a:p>
          <a:p>
            <a:endParaRPr lang="nl-NL" altLang="nl-NL" sz="2400" dirty="0"/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/>
              <a:t>Suiker</a:t>
            </a:r>
            <a:r>
              <a:rPr lang="nl-NL" altLang="nl-NL" sz="2400" dirty="0"/>
              <a:t> oplossen:    C</a:t>
            </a:r>
            <a:r>
              <a:rPr lang="nl-NL" altLang="nl-NL" sz="2400" baseline="-25000" dirty="0"/>
              <a:t>12</a:t>
            </a:r>
            <a:r>
              <a:rPr lang="nl-NL" altLang="nl-NL" sz="2400" dirty="0"/>
              <a:t>H</a:t>
            </a:r>
            <a:r>
              <a:rPr lang="nl-NL" altLang="nl-NL" sz="2400" baseline="-25000" dirty="0"/>
              <a:t>22</a:t>
            </a:r>
            <a:r>
              <a:rPr lang="nl-NL" altLang="nl-NL" sz="2400" dirty="0"/>
              <a:t>O</a:t>
            </a:r>
            <a:r>
              <a:rPr lang="nl-NL" altLang="nl-NL" sz="2400" baseline="-25000" dirty="0"/>
              <a:t>11</a:t>
            </a:r>
            <a:r>
              <a:rPr lang="nl-NL" altLang="nl-NL" sz="2400" dirty="0"/>
              <a:t> </a:t>
            </a:r>
            <a:r>
              <a:rPr lang="nl-NL" altLang="nl-NL" dirty="0"/>
              <a:t>(s)</a:t>
            </a:r>
            <a:r>
              <a:rPr lang="nl-NL" altLang="nl-NL" sz="2400" dirty="0"/>
              <a:t>   </a:t>
            </a:r>
            <a:r>
              <a:rPr lang="nl-NL" altLang="nl-NL" sz="2800" dirty="0"/>
              <a:t>→</a:t>
            </a:r>
            <a:r>
              <a:rPr lang="nl-NL" altLang="nl-NL" sz="2400" dirty="0"/>
              <a:t>   C</a:t>
            </a:r>
            <a:r>
              <a:rPr lang="nl-NL" altLang="nl-NL" sz="2400" baseline="-25000" dirty="0"/>
              <a:t>12</a:t>
            </a:r>
            <a:r>
              <a:rPr lang="nl-NL" altLang="nl-NL" sz="2400" dirty="0"/>
              <a:t>H</a:t>
            </a:r>
            <a:r>
              <a:rPr lang="nl-NL" altLang="nl-NL" sz="2400" baseline="-25000" dirty="0"/>
              <a:t>22</a:t>
            </a:r>
            <a:r>
              <a:rPr lang="nl-NL" altLang="nl-NL" sz="2400" dirty="0"/>
              <a:t>O</a:t>
            </a:r>
            <a:r>
              <a:rPr lang="nl-NL" altLang="nl-NL" sz="2400" baseline="-25000" dirty="0"/>
              <a:t>11</a:t>
            </a:r>
            <a:r>
              <a:rPr lang="nl-NL" altLang="nl-NL" sz="2400" dirty="0"/>
              <a:t> </a:t>
            </a:r>
            <a:r>
              <a:rPr lang="nl-NL" altLang="nl-NL" dirty="0"/>
              <a:t>(aq)</a:t>
            </a:r>
          </a:p>
          <a:p>
            <a:endParaRPr lang="nl-NL" altLang="nl-NL" sz="2000" dirty="0"/>
          </a:p>
          <a:p>
            <a:r>
              <a:rPr lang="nl-NL" altLang="nl-NL" sz="2400" dirty="0">
                <a:solidFill>
                  <a:srgbClr val="FF0000"/>
                </a:solidFill>
              </a:rPr>
              <a:t>  3,00 mol suiker opgelost in 1,00 L oplossing.    </a:t>
            </a:r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baseline="-25000" dirty="0"/>
              <a:t>  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107861547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3">
            <a:extLst>
              <a:ext uri="{FF2B5EF4-FFF2-40B4-BE49-F238E27FC236}">
                <a16:creationId xmlns:a16="http://schemas.microsoft.com/office/drawing/2014/main" id="{9EBF5E82-91B1-4E42-BCCA-01336070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4078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r>
              <a:rPr lang="nl-NL" altLang="nl-NL" sz="2400" dirty="0"/>
              <a:t>Het aantal mol opgeloste stof per liter oplossing.</a:t>
            </a:r>
          </a:p>
          <a:p>
            <a:endParaRPr lang="nl-NL" altLang="nl-NL" sz="2400" dirty="0"/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/>
              <a:t>Suiker</a:t>
            </a:r>
            <a:r>
              <a:rPr lang="nl-NL" altLang="nl-NL" sz="2400" dirty="0"/>
              <a:t> oplossen:    C</a:t>
            </a:r>
            <a:r>
              <a:rPr lang="nl-NL" altLang="nl-NL" sz="2400" baseline="-25000" dirty="0"/>
              <a:t>12</a:t>
            </a:r>
            <a:r>
              <a:rPr lang="nl-NL" altLang="nl-NL" sz="2400" dirty="0"/>
              <a:t>H</a:t>
            </a:r>
            <a:r>
              <a:rPr lang="nl-NL" altLang="nl-NL" sz="2400" baseline="-25000" dirty="0"/>
              <a:t>22</a:t>
            </a:r>
            <a:r>
              <a:rPr lang="nl-NL" altLang="nl-NL" sz="2400" dirty="0"/>
              <a:t>O</a:t>
            </a:r>
            <a:r>
              <a:rPr lang="nl-NL" altLang="nl-NL" sz="2400" baseline="-25000" dirty="0"/>
              <a:t>11</a:t>
            </a:r>
            <a:r>
              <a:rPr lang="nl-NL" altLang="nl-NL" sz="2400" dirty="0"/>
              <a:t> </a:t>
            </a:r>
            <a:r>
              <a:rPr lang="nl-NL" altLang="nl-NL" dirty="0"/>
              <a:t>(s)</a:t>
            </a:r>
            <a:r>
              <a:rPr lang="nl-NL" altLang="nl-NL" sz="2400" dirty="0"/>
              <a:t>   </a:t>
            </a:r>
            <a:r>
              <a:rPr lang="nl-NL" altLang="nl-NL" sz="2800" dirty="0"/>
              <a:t>→</a:t>
            </a:r>
            <a:r>
              <a:rPr lang="nl-NL" altLang="nl-NL" sz="2400" dirty="0"/>
              <a:t>   C</a:t>
            </a:r>
            <a:r>
              <a:rPr lang="nl-NL" altLang="nl-NL" sz="2400" baseline="-25000" dirty="0"/>
              <a:t>12</a:t>
            </a:r>
            <a:r>
              <a:rPr lang="nl-NL" altLang="nl-NL" sz="2400" dirty="0"/>
              <a:t>H</a:t>
            </a:r>
            <a:r>
              <a:rPr lang="nl-NL" altLang="nl-NL" sz="2400" baseline="-25000" dirty="0"/>
              <a:t>22</a:t>
            </a:r>
            <a:r>
              <a:rPr lang="nl-NL" altLang="nl-NL" sz="2400" dirty="0"/>
              <a:t>O</a:t>
            </a:r>
            <a:r>
              <a:rPr lang="nl-NL" altLang="nl-NL" sz="2400" baseline="-25000" dirty="0"/>
              <a:t>11</a:t>
            </a:r>
            <a:r>
              <a:rPr lang="nl-NL" altLang="nl-NL" sz="2400" dirty="0"/>
              <a:t> </a:t>
            </a:r>
            <a:r>
              <a:rPr lang="nl-NL" altLang="nl-NL" dirty="0"/>
              <a:t>(aq)</a:t>
            </a:r>
          </a:p>
          <a:p>
            <a:endParaRPr lang="nl-NL" altLang="nl-NL" sz="2000" dirty="0"/>
          </a:p>
          <a:p>
            <a:r>
              <a:rPr lang="nl-NL" altLang="nl-NL" sz="2400" dirty="0"/>
              <a:t>  3,00 mol suiker opgelost in 1,00 L oplossing.    </a:t>
            </a:r>
          </a:p>
          <a:p>
            <a:endParaRPr lang="nl-NL" altLang="nl-NL" sz="800" dirty="0"/>
          </a:p>
          <a:p>
            <a:r>
              <a:rPr lang="nl-NL" altLang="nl-NL" sz="2400" dirty="0"/>
              <a:t>  Notatie:    </a:t>
            </a:r>
            <a:r>
              <a:rPr lang="nl-NL" altLang="nl-NL" sz="2400" dirty="0">
                <a:solidFill>
                  <a:srgbClr val="FF0000"/>
                </a:solidFill>
              </a:rPr>
              <a:t>3,00 M C</a:t>
            </a:r>
            <a:r>
              <a:rPr lang="nl-NL" altLang="nl-NL" sz="2400" baseline="-25000" dirty="0">
                <a:solidFill>
                  <a:srgbClr val="FF0000"/>
                </a:solidFill>
              </a:rPr>
              <a:t>12</a:t>
            </a:r>
            <a:r>
              <a:rPr lang="nl-NL" altLang="nl-NL" sz="2400" dirty="0">
                <a:solidFill>
                  <a:srgbClr val="FF0000"/>
                </a:solidFill>
              </a:rPr>
              <a:t>H</a:t>
            </a:r>
            <a:r>
              <a:rPr lang="nl-NL" altLang="nl-NL" sz="2400" baseline="-25000" dirty="0">
                <a:solidFill>
                  <a:srgbClr val="FF0000"/>
                </a:solidFill>
              </a:rPr>
              <a:t>22</a:t>
            </a:r>
            <a:r>
              <a:rPr lang="nl-NL" altLang="nl-NL" sz="2400" dirty="0">
                <a:solidFill>
                  <a:srgbClr val="FF0000"/>
                </a:solidFill>
              </a:rPr>
              <a:t>O</a:t>
            </a:r>
            <a:r>
              <a:rPr lang="nl-NL" altLang="nl-NL" sz="2400" baseline="-25000" dirty="0">
                <a:solidFill>
                  <a:srgbClr val="FF0000"/>
                </a:solidFill>
              </a:rPr>
              <a:t>11           </a:t>
            </a:r>
            <a:r>
              <a:rPr lang="nl-NL" altLang="nl-NL" sz="2400" baseline="-25000" dirty="0"/>
              <a:t>	</a:t>
            </a:r>
            <a:endParaRPr lang="nl-NL" altLang="nl-NL" sz="2400" dirty="0"/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baseline="-25000" dirty="0"/>
              <a:t>  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313294719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3">
            <a:extLst>
              <a:ext uri="{FF2B5EF4-FFF2-40B4-BE49-F238E27FC236}">
                <a16:creationId xmlns:a16="http://schemas.microsoft.com/office/drawing/2014/main" id="{9EBF5E82-91B1-4E42-BCCA-01336070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5186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r>
              <a:rPr lang="nl-NL" altLang="nl-NL" sz="2400" dirty="0"/>
              <a:t>Het aantal mol opgeloste stof per liter oplossing.</a:t>
            </a:r>
          </a:p>
          <a:p>
            <a:endParaRPr lang="nl-NL" altLang="nl-NL" sz="2400" dirty="0"/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/>
              <a:t>Suiker</a:t>
            </a:r>
            <a:r>
              <a:rPr lang="nl-NL" altLang="nl-NL" sz="2400" dirty="0"/>
              <a:t> oplossen:    C</a:t>
            </a:r>
            <a:r>
              <a:rPr lang="nl-NL" altLang="nl-NL" sz="2400" baseline="-25000" dirty="0"/>
              <a:t>12</a:t>
            </a:r>
            <a:r>
              <a:rPr lang="nl-NL" altLang="nl-NL" sz="2400" dirty="0"/>
              <a:t>H</a:t>
            </a:r>
            <a:r>
              <a:rPr lang="nl-NL" altLang="nl-NL" sz="2400" baseline="-25000" dirty="0"/>
              <a:t>22</a:t>
            </a:r>
            <a:r>
              <a:rPr lang="nl-NL" altLang="nl-NL" sz="2400" dirty="0"/>
              <a:t>O</a:t>
            </a:r>
            <a:r>
              <a:rPr lang="nl-NL" altLang="nl-NL" sz="2400" baseline="-25000" dirty="0"/>
              <a:t>11</a:t>
            </a:r>
            <a:r>
              <a:rPr lang="nl-NL" altLang="nl-NL" sz="2400" dirty="0"/>
              <a:t> </a:t>
            </a:r>
            <a:r>
              <a:rPr lang="nl-NL" altLang="nl-NL" dirty="0"/>
              <a:t>(s)</a:t>
            </a:r>
            <a:r>
              <a:rPr lang="nl-NL" altLang="nl-NL" sz="2400" dirty="0"/>
              <a:t>   </a:t>
            </a:r>
            <a:r>
              <a:rPr lang="nl-NL" altLang="nl-NL" sz="2800" dirty="0"/>
              <a:t>→</a:t>
            </a:r>
            <a:r>
              <a:rPr lang="nl-NL" altLang="nl-NL" sz="2400" dirty="0"/>
              <a:t>   C</a:t>
            </a:r>
            <a:r>
              <a:rPr lang="nl-NL" altLang="nl-NL" sz="2400" baseline="-25000" dirty="0"/>
              <a:t>12</a:t>
            </a:r>
            <a:r>
              <a:rPr lang="nl-NL" altLang="nl-NL" sz="2400" dirty="0"/>
              <a:t>H</a:t>
            </a:r>
            <a:r>
              <a:rPr lang="nl-NL" altLang="nl-NL" sz="2400" baseline="-25000" dirty="0"/>
              <a:t>22</a:t>
            </a:r>
            <a:r>
              <a:rPr lang="nl-NL" altLang="nl-NL" sz="2400" dirty="0"/>
              <a:t>O</a:t>
            </a:r>
            <a:r>
              <a:rPr lang="nl-NL" altLang="nl-NL" sz="2400" baseline="-25000" dirty="0"/>
              <a:t>11</a:t>
            </a:r>
            <a:r>
              <a:rPr lang="nl-NL" altLang="nl-NL" sz="2400" dirty="0"/>
              <a:t> </a:t>
            </a:r>
            <a:r>
              <a:rPr lang="nl-NL" altLang="nl-NL" dirty="0"/>
              <a:t>(aq)</a:t>
            </a:r>
          </a:p>
          <a:p>
            <a:endParaRPr lang="nl-NL" altLang="nl-NL" sz="2000" dirty="0"/>
          </a:p>
          <a:p>
            <a:r>
              <a:rPr lang="nl-NL" altLang="nl-NL" sz="2400" dirty="0"/>
              <a:t>  3,00 mol suiker opgelost in 1,00 L oplossing.    </a:t>
            </a:r>
          </a:p>
          <a:p>
            <a:endParaRPr lang="nl-NL" altLang="nl-NL" sz="800" dirty="0"/>
          </a:p>
          <a:p>
            <a:r>
              <a:rPr lang="nl-NL" altLang="nl-NL" sz="2400" dirty="0"/>
              <a:t>  Notatie:    3,00 M C</a:t>
            </a:r>
            <a:r>
              <a:rPr lang="nl-NL" altLang="nl-NL" sz="2400" baseline="-25000" dirty="0"/>
              <a:t>12</a:t>
            </a:r>
            <a:r>
              <a:rPr lang="nl-NL" altLang="nl-NL" sz="2400" dirty="0"/>
              <a:t>H</a:t>
            </a:r>
            <a:r>
              <a:rPr lang="nl-NL" altLang="nl-NL" sz="2400" baseline="-25000" dirty="0"/>
              <a:t>22</a:t>
            </a:r>
            <a:r>
              <a:rPr lang="nl-NL" altLang="nl-NL" sz="2400" dirty="0"/>
              <a:t>O</a:t>
            </a:r>
            <a:r>
              <a:rPr lang="nl-NL" altLang="nl-NL" sz="2400" baseline="-25000" dirty="0"/>
              <a:t>11           	</a:t>
            </a:r>
            <a:r>
              <a:rPr lang="nl-NL" altLang="nl-NL" sz="2400" dirty="0">
                <a:solidFill>
                  <a:srgbClr val="FF0000"/>
                </a:solidFill>
              </a:rPr>
              <a:t>[C</a:t>
            </a:r>
            <a:r>
              <a:rPr lang="nl-NL" altLang="nl-NL" sz="2400" baseline="-25000" dirty="0">
                <a:solidFill>
                  <a:srgbClr val="FF0000"/>
                </a:solidFill>
              </a:rPr>
              <a:t>12</a:t>
            </a:r>
            <a:r>
              <a:rPr lang="nl-NL" altLang="nl-NL" sz="2400" dirty="0">
                <a:solidFill>
                  <a:srgbClr val="FF0000"/>
                </a:solidFill>
              </a:rPr>
              <a:t>H</a:t>
            </a:r>
            <a:r>
              <a:rPr lang="nl-NL" altLang="nl-NL" sz="2400" baseline="-25000" dirty="0">
                <a:solidFill>
                  <a:srgbClr val="FF0000"/>
                </a:solidFill>
              </a:rPr>
              <a:t>22</a:t>
            </a:r>
            <a:r>
              <a:rPr lang="nl-NL" altLang="nl-NL" sz="2400" dirty="0">
                <a:solidFill>
                  <a:srgbClr val="FF0000"/>
                </a:solidFill>
              </a:rPr>
              <a:t>O</a:t>
            </a:r>
            <a:r>
              <a:rPr lang="nl-NL" altLang="nl-NL" sz="2400" baseline="-25000" dirty="0">
                <a:solidFill>
                  <a:srgbClr val="FF0000"/>
                </a:solidFill>
              </a:rPr>
              <a:t>11</a:t>
            </a:r>
            <a:r>
              <a:rPr lang="nl-NL" altLang="nl-NL" sz="2400" dirty="0">
                <a:solidFill>
                  <a:srgbClr val="FF0000"/>
                </a:solidFill>
              </a:rPr>
              <a:t>] = 3,00 mol/L</a:t>
            </a:r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dirty="0"/>
              <a:t>  </a:t>
            </a:r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baseline="-25000" dirty="0"/>
              <a:t>  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47912664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3">
            <a:extLst>
              <a:ext uri="{FF2B5EF4-FFF2-40B4-BE49-F238E27FC236}">
                <a16:creationId xmlns:a16="http://schemas.microsoft.com/office/drawing/2014/main" id="{9EBF5E82-91B1-4E42-BCCA-01336070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432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r>
              <a:rPr lang="nl-NL" altLang="nl-NL" sz="2400" dirty="0"/>
              <a:t>Het aantal mol opgeloste stof per liter oplossing.</a:t>
            </a:r>
          </a:p>
          <a:p>
            <a:endParaRPr lang="nl-NL" altLang="nl-NL" sz="2400" dirty="0"/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>
                <a:solidFill>
                  <a:schemeClr val="bg1">
                    <a:lumMod val="50000"/>
                  </a:schemeClr>
                </a:solidFill>
              </a:rPr>
              <a:t>Suiker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oplossen: 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(s)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nl-NL" altLang="nl-NL" sz="2800" dirty="0">
                <a:solidFill>
                  <a:schemeClr val="bg1">
                    <a:lumMod val="50000"/>
                  </a:schemeClr>
                </a:solidFill>
              </a:rPr>
              <a:t>→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(aq)</a:t>
            </a:r>
          </a:p>
          <a:p>
            <a:endParaRPr lang="nl-NL" altLang="nl-NL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3,00 mol suiker opgelost in 1,00 L oplossing.    </a:t>
            </a:r>
          </a:p>
          <a:p>
            <a:endParaRPr lang="nl-NL" altLang="nl-NL" sz="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Notatie:    3,00 M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           	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[C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] = 3,00 mol/L</a:t>
            </a:r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>
                <a:solidFill>
                  <a:srgbClr val="FF0000"/>
                </a:solidFill>
              </a:rPr>
              <a:t>Zout</a:t>
            </a:r>
            <a:r>
              <a:rPr lang="nl-NL" altLang="nl-NL" sz="2400" dirty="0">
                <a:solidFill>
                  <a:srgbClr val="FF0000"/>
                </a:solidFill>
              </a:rPr>
              <a:t> oplossen: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356731934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3">
            <a:extLst>
              <a:ext uri="{FF2B5EF4-FFF2-40B4-BE49-F238E27FC236}">
                <a16:creationId xmlns:a16="http://schemas.microsoft.com/office/drawing/2014/main" id="{9EBF5E82-91B1-4E42-BCCA-01336070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60648"/>
            <a:ext cx="8460432" cy="506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3200" dirty="0"/>
              <a:t>Molariteit</a:t>
            </a:r>
          </a:p>
          <a:p>
            <a:endParaRPr lang="nl-NL" altLang="nl-NL" sz="1100" dirty="0"/>
          </a:p>
          <a:p>
            <a:r>
              <a:rPr lang="nl-NL" altLang="nl-NL" sz="2400" dirty="0"/>
              <a:t>Het aantal mol opgeloste stof per liter oplossing.</a:t>
            </a:r>
          </a:p>
          <a:p>
            <a:endParaRPr lang="nl-NL" altLang="nl-NL" sz="2400" dirty="0"/>
          </a:p>
          <a:p>
            <a:endParaRPr lang="nl-NL" altLang="nl-NL" sz="8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>
                <a:solidFill>
                  <a:schemeClr val="bg1">
                    <a:lumMod val="50000"/>
                  </a:schemeClr>
                </a:solidFill>
              </a:rPr>
              <a:t>Suiker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oplossen: 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(s)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nl-NL" altLang="nl-NL" sz="2800" dirty="0">
                <a:solidFill>
                  <a:schemeClr val="bg1">
                    <a:lumMod val="50000"/>
                  </a:schemeClr>
                </a:solidFill>
              </a:rPr>
              <a:t>→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altLang="nl-NL" dirty="0">
                <a:solidFill>
                  <a:schemeClr val="bg1">
                    <a:lumMod val="50000"/>
                  </a:schemeClr>
                </a:solidFill>
              </a:rPr>
              <a:t>(aq)</a:t>
            </a:r>
          </a:p>
          <a:p>
            <a:endParaRPr lang="nl-NL" altLang="nl-NL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3,00 mol suiker opgelost in 1,00 L oplossing.    </a:t>
            </a:r>
          </a:p>
          <a:p>
            <a:endParaRPr lang="nl-NL" altLang="nl-NL" sz="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  Notatie:    3,00 M 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           	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[C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22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nl-NL" altLang="nl-NL" sz="2400" baseline="-25000" dirty="0">
                <a:solidFill>
                  <a:schemeClr val="bg1">
                    <a:lumMod val="50000"/>
                  </a:schemeClr>
                </a:solidFill>
              </a:rPr>
              <a:t>11</a:t>
            </a:r>
            <a:r>
              <a:rPr lang="nl-NL" altLang="nl-NL" sz="2400" dirty="0">
                <a:solidFill>
                  <a:schemeClr val="bg1">
                    <a:lumMod val="50000"/>
                  </a:schemeClr>
                </a:solidFill>
              </a:rPr>
              <a:t>] = 3,00 mol/L</a:t>
            </a:r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endParaRPr lang="nl-NL" altLang="nl-NL" sz="2400" baseline="-25000" dirty="0"/>
          </a:p>
          <a:p>
            <a:r>
              <a:rPr lang="nl-NL" altLang="nl-NL" sz="2400" dirty="0"/>
              <a:t>  </a:t>
            </a:r>
            <a:r>
              <a:rPr lang="nl-NL" altLang="nl-NL" sz="2400" u="sng" dirty="0"/>
              <a:t>Zout</a:t>
            </a:r>
            <a:r>
              <a:rPr lang="nl-NL" altLang="nl-NL" sz="2400" dirty="0"/>
              <a:t> oplossen:              </a:t>
            </a:r>
            <a:r>
              <a:rPr lang="nl-NL" altLang="nl-NL" sz="800" dirty="0"/>
              <a:t>  </a:t>
            </a:r>
            <a:r>
              <a:rPr lang="nl-NL" altLang="nl-NL" sz="2400" dirty="0">
                <a:solidFill>
                  <a:srgbClr val="FF0000"/>
                </a:solidFill>
              </a:rPr>
              <a:t>NaCl </a:t>
            </a:r>
            <a:r>
              <a:rPr lang="nl-NL" altLang="nl-NL" dirty="0">
                <a:solidFill>
                  <a:srgbClr val="FF0000"/>
                </a:solidFill>
              </a:rPr>
              <a:t>(s)    </a:t>
            </a:r>
            <a:r>
              <a:rPr lang="nl-NL" altLang="nl-NL" sz="2400" dirty="0">
                <a:solidFill>
                  <a:srgbClr val="FF0000"/>
                </a:solidFill>
              </a:rPr>
              <a:t>→    Na</a:t>
            </a:r>
            <a:r>
              <a:rPr lang="nl-NL" altLang="nl-NL" sz="2400" baseline="46000" dirty="0">
                <a:solidFill>
                  <a:srgbClr val="FF0000"/>
                </a:solidFill>
              </a:rPr>
              <a:t>+</a:t>
            </a:r>
            <a:r>
              <a:rPr lang="nl-NL" altLang="nl-NL" sz="2400" dirty="0">
                <a:solidFill>
                  <a:srgbClr val="FF0000"/>
                </a:solidFill>
              </a:rPr>
              <a:t> </a:t>
            </a:r>
            <a:r>
              <a:rPr lang="nl-NL" altLang="nl-NL" dirty="0">
                <a:solidFill>
                  <a:srgbClr val="FF0000"/>
                </a:solidFill>
              </a:rPr>
              <a:t>(aq)  </a:t>
            </a:r>
            <a:r>
              <a:rPr lang="nl-NL" altLang="nl-NL" sz="2400" dirty="0">
                <a:solidFill>
                  <a:srgbClr val="FF0000"/>
                </a:solidFill>
              </a:rPr>
              <a:t>+  Cl</a:t>
            </a:r>
            <a:r>
              <a:rPr lang="nl-NL" altLang="nl-NL" sz="2400" baseline="46000" dirty="0">
                <a:solidFill>
                  <a:srgbClr val="FF0000"/>
                </a:solidFill>
              </a:rPr>
              <a:t>-</a:t>
            </a:r>
            <a:r>
              <a:rPr lang="nl-NL" altLang="nl-NL" dirty="0">
                <a:solidFill>
                  <a:srgbClr val="FF0000"/>
                </a:solidFill>
              </a:rPr>
              <a:t>(aq)</a:t>
            </a:r>
          </a:p>
          <a:p>
            <a:endParaRPr lang="nl-NL" altLang="nl-NL" sz="2400" dirty="0"/>
          </a:p>
          <a:p>
            <a:r>
              <a:rPr lang="nl-NL" altLang="nl-NL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4251465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971</Words>
  <Application>Microsoft Office PowerPoint</Application>
  <PresentationFormat>Diavoorstelling (4:3)</PresentationFormat>
  <Paragraphs>237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Cambria Math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ST.Bonifatius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bodp</dc:creator>
  <cp:lastModifiedBy>Paul Boddeke</cp:lastModifiedBy>
  <cp:revision>25</cp:revision>
  <dcterms:created xsi:type="dcterms:W3CDTF">2012-09-12T08:44:29Z</dcterms:created>
  <dcterms:modified xsi:type="dcterms:W3CDTF">2023-02-11T11:11:22Z</dcterms:modified>
</cp:coreProperties>
</file>